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00" r:id="rId1"/>
  </p:sldMasterIdLst>
  <p:notesMasterIdLst>
    <p:notesMasterId r:id="rId4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283" r:id="rId47"/>
  </p:sldIdLst>
  <p:sldSz cx="9144000" cy="6858000" type="screen4x3"/>
  <p:notesSz cx="7100888" cy="10233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591" autoAdjust="0"/>
    <p:restoredTop sz="94630" autoAdjust="0"/>
  </p:normalViewPr>
  <p:slideViewPr>
    <p:cSldViewPr>
      <p:cViewPr varScale="1">
        <p:scale>
          <a:sx n="106" d="100"/>
          <a:sy n="106" d="100"/>
        </p:scale>
        <p:origin x="6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7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051" cy="511651"/>
          </a:xfrm>
          <a:prstGeom prst="rect">
            <a:avLst/>
          </a:prstGeom>
        </p:spPr>
        <p:txBody>
          <a:bodyPr vert="horz" lIns="96433" tIns="48216" rIns="96433" bIns="4821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2193" y="1"/>
            <a:ext cx="3077051" cy="511651"/>
          </a:xfrm>
          <a:prstGeom prst="rect">
            <a:avLst/>
          </a:prstGeom>
        </p:spPr>
        <p:txBody>
          <a:bodyPr vert="horz" lIns="96433" tIns="48216" rIns="96433" bIns="48216" rtlCol="0"/>
          <a:lstStyle>
            <a:lvl1pPr algn="r">
              <a:defRPr sz="1300"/>
            </a:lvl1pPr>
          </a:lstStyle>
          <a:p>
            <a:fld id="{436524E6-0407-4B8F-A13A-1054C01DFBF3}" type="datetimeFigureOut">
              <a:rPr lang="ko-KR" altLang="en-US" smtClean="0"/>
              <a:pPr/>
              <a:t>2017-02-27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33" tIns="48216" rIns="96433" bIns="482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89" y="4860687"/>
            <a:ext cx="5680710" cy="4604861"/>
          </a:xfrm>
          <a:prstGeom prst="rect">
            <a:avLst/>
          </a:prstGeom>
        </p:spPr>
        <p:txBody>
          <a:bodyPr vert="horz" lIns="96433" tIns="48216" rIns="96433" bIns="482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051" cy="511651"/>
          </a:xfrm>
          <a:prstGeom prst="rect">
            <a:avLst/>
          </a:prstGeom>
        </p:spPr>
        <p:txBody>
          <a:bodyPr vert="horz" lIns="96433" tIns="48216" rIns="96433" bIns="4821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2193" y="9719598"/>
            <a:ext cx="3077051" cy="511651"/>
          </a:xfrm>
          <a:prstGeom prst="rect">
            <a:avLst/>
          </a:prstGeom>
        </p:spPr>
        <p:txBody>
          <a:bodyPr vert="horz" lIns="96433" tIns="48216" rIns="96433" bIns="48216" rtlCol="0" anchor="b"/>
          <a:lstStyle>
            <a:lvl1pPr algn="r">
              <a:defRPr sz="1300"/>
            </a:lvl1pPr>
          </a:lstStyle>
          <a:p>
            <a:fld id="{DBE66319-88A9-4221-B512-0B668636A6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5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66319-88A9-4221-B512-0B668636A6A5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8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66319-88A9-4221-B512-0B668636A6A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6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66319-88A9-4221-B512-0B668636A6A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5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 b="1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 smtClean="0"/>
              <a:t>마스터 부제목 스타일 편집</a:t>
            </a:r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2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15140" y="6357958"/>
            <a:ext cx="1981200" cy="365760"/>
          </a:xfrm>
        </p:spPr>
        <p:txBody>
          <a:bodyPr/>
          <a:lstStyle>
            <a:lvl1pPr>
              <a:defRPr b="1"/>
            </a:lvl1pPr>
          </a:lstStyle>
          <a:p>
            <a:pPr algn="r"/>
            <a:fld id="{4BEDD84E-25D4-4983-8AA1-2863C96F08D9}" type="slidenum">
              <a:rPr lang="ko-KR" altLang="en-US" smtClean="0"/>
              <a:pPr algn="r"/>
              <a:t>‹#›</a:t>
            </a:fld>
            <a:r>
              <a:rPr lang="ko-KR" altLang="en-US" smtClean="0"/>
              <a:t>       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6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실험 </a:t>
            </a:r>
            <a:r>
              <a:rPr lang="en-US" altLang="ko-KR" dirty="0" smtClean="0">
                <a:latin typeface="+mn-ea"/>
                <a:ea typeface="+mn-ea"/>
              </a:rPr>
              <a:t>7. LCD</a:t>
            </a:r>
            <a:r>
              <a:rPr lang="ko-KR" altLang="en-US" dirty="0" smtClean="0">
                <a:latin typeface="+mn-ea"/>
                <a:ea typeface="+mn-ea"/>
              </a:rPr>
              <a:t>에 글자 쓰기 </a:t>
            </a:r>
            <a:r>
              <a:rPr lang="en-US" altLang="ko-KR" dirty="0" smtClean="0">
                <a:latin typeface="+mn-ea"/>
                <a:ea typeface="+mn-ea"/>
              </a:rPr>
              <a:t/>
            </a:r>
            <a:br>
              <a:rPr lang="en-US" altLang="ko-KR" dirty="0" smtClean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직렬통신 이해하기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1128BA63-1D70-4CF1-9088-645D40A4E6F9}" type="slidenum">
              <a:rPr lang="en-US" altLang="ko-KR"/>
              <a:pPr algn="r"/>
              <a:t>9</a:t>
            </a:fld>
            <a:endParaRPr lang="en-US" altLang="ko-KR" dirty="0"/>
          </a:p>
        </p:txBody>
      </p:sp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COM_B </a:t>
            </a:r>
            <a:r>
              <a:rPr lang="ko-KR" altLang="en-US"/>
              <a:t>라는 변수의 내용을 직렬 출력</a:t>
            </a:r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ko-KR" dirty="0"/>
          </a:p>
          <a:p>
            <a:pPr>
              <a:buFontTx/>
              <a:buNone/>
            </a:pPr>
            <a:endParaRPr lang="en-US" altLang="ko-KR" dirty="0">
              <a:latin typeface="+mn-ea"/>
            </a:endParaRP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1) Start bit</a:t>
            </a:r>
            <a:r>
              <a:rPr lang="ko-KR" altLang="en-US" dirty="0">
                <a:latin typeface="+mn-ea"/>
              </a:rPr>
              <a:t>로 직렬 통신용 </a:t>
            </a:r>
            <a:r>
              <a:rPr lang="en-US" altLang="ko-KR" dirty="0">
                <a:latin typeface="+mn-ea"/>
              </a:rPr>
              <a:t>I/O port</a:t>
            </a:r>
            <a:r>
              <a:rPr lang="ko-KR" altLang="en-US" dirty="0">
                <a:latin typeface="+mn-ea"/>
              </a:rPr>
              <a:t>에 ‘</a:t>
            </a:r>
            <a:r>
              <a:rPr lang="en-US" altLang="ko-KR" dirty="0">
                <a:latin typeface="+mn-ea"/>
              </a:rPr>
              <a:t>0’</a:t>
            </a:r>
            <a:r>
              <a:rPr lang="ko-KR" altLang="en-US" dirty="0">
                <a:latin typeface="+mn-ea"/>
              </a:rPr>
              <a:t>을 출력한다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2) Baud rate</a:t>
            </a:r>
            <a:r>
              <a:rPr lang="ko-KR" altLang="en-US" dirty="0">
                <a:latin typeface="+mn-ea"/>
              </a:rPr>
              <a:t>에 해당하는 시간 지연을 시킨다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3) COM_B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bit0</a:t>
            </a:r>
            <a:r>
              <a:rPr lang="ko-KR" altLang="en-US" dirty="0">
                <a:latin typeface="+mn-ea"/>
              </a:rPr>
              <a:t>의 값을 확인하여 직렬 통신용 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포트에 출력한다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4) Baud rate</a:t>
            </a:r>
            <a:r>
              <a:rPr lang="ko-KR" altLang="en-US" dirty="0">
                <a:latin typeface="+mn-ea"/>
              </a:rPr>
              <a:t>에 해당하는 시간 지연을 시킨다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5) Bit </a:t>
            </a:r>
            <a:r>
              <a:rPr lang="ko-KR" altLang="en-US" dirty="0">
                <a:latin typeface="+mn-ea"/>
              </a:rPr>
              <a:t>위치를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까지 변경하여 </a:t>
            </a:r>
            <a:r>
              <a:rPr lang="en-US" altLang="ko-KR" dirty="0">
                <a:latin typeface="+mn-ea"/>
              </a:rPr>
              <a:t>3</a:t>
            </a:r>
            <a:r>
              <a:rPr lang="en-US" altLang="ko-KR" dirty="0" smtClean="0">
                <a:latin typeface="+mn-ea"/>
              </a:rPr>
              <a:t>), 4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반복한다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6) Stop bit</a:t>
            </a:r>
            <a:r>
              <a:rPr lang="ko-KR" altLang="en-US" dirty="0">
                <a:latin typeface="+mn-ea"/>
              </a:rPr>
              <a:t>로 직렬 통신용 </a:t>
            </a:r>
            <a:r>
              <a:rPr lang="en-US" altLang="ko-KR" dirty="0">
                <a:latin typeface="+mn-ea"/>
              </a:rPr>
              <a:t>I/O port</a:t>
            </a:r>
            <a:r>
              <a:rPr lang="ko-KR" altLang="en-US" dirty="0">
                <a:latin typeface="+mn-ea"/>
              </a:rPr>
              <a:t>에 ‘</a:t>
            </a:r>
            <a:r>
              <a:rPr lang="en-US" altLang="ko-KR" dirty="0">
                <a:latin typeface="+mn-ea"/>
              </a:rPr>
              <a:t>1’</a:t>
            </a:r>
            <a:r>
              <a:rPr lang="ko-KR" altLang="en-US" dirty="0">
                <a:latin typeface="+mn-ea"/>
              </a:rPr>
              <a:t>을 출력한다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7) Baud rate</a:t>
            </a:r>
            <a:r>
              <a:rPr lang="ko-KR" altLang="en-US" dirty="0">
                <a:latin typeface="+mn-ea"/>
              </a:rPr>
              <a:t>에 해당하는 시간 지연을 시킨다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D6E9964E-9A21-48A2-9006-9A380681E0C3}" type="slidenum">
              <a:rPr lang="en-US" altLang="ko-KR"/>
              <a:pPr algn="r"/>
              <a:t>10</a:t>
            </a:fld>
            <a:endParaRPr lang="en-US" altLang="ko-KR" dirty="0"/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COM_B </a:t>
            </a:r>
            <a:r>
              <a:rPr lang="ko-KR" altLang="en-US" dirty="0"/>
              <a:t>변수를 </a:t>
            </a:r>
            <a:r>
              <a:rPr lang="en-US" altLang="ko-KR" dirty="0"/>
              <a:t>RA0 </a:t>
            </a:r>
            <a:r>
              <a:rPr lang="ko-KR" altLang="en-US" dirty="0"/>
              <a:t>핀으로 직렬 출력하는 부 프로그램 </a:t>
            </a:r>
            <a:r>
              <a:rPr lang="en-US" altLang="ko-KR" dirty="0"/>
              <a:t>1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14400"/>
            <a:ext cx="7848600" cy="52117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altLang="ko-KR" sz="1200" b="1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ko-KR" sz="1200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RS232C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BCF	PORTA, 0	; START BIT =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	; 1/4800 SEC DELAY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BTFSS	COM_B, 0	;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전송 데이터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bit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GOTO	BIT0_0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; 0 bit =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BSF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GOTO	BIT1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BIT0_0	BCF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1 bit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BIT1	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7 bit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BIT7	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BTFSS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COM_B, 7	;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전송 데이터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 bit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GOTO	BIT7_0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; 7 bit =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BSF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GOTO	BIT8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BIT7_0	BCF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stop bit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출력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BIT8	</a:t>
            </a:r>
            <a:r>
              <a:rPr lang="en-US" altLang="ko-KR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BSF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RETURN		;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 프로그램이므로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533400" y="1214422"/>
            <a:ext cx="4967294" cy="5033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6272E88A-E2F9-44F1-88B9-EFA393DB5EAF}" type="slidenum">
              <a:rPr lang="en-US" altLang="ko-KR"/>
              <a:pPr algn="r"/>
              <a:t>11</a:t>
            </a:fld>
            <a:endParaRPr lang="en-US" altLang="ko-KR" dirty="0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COM_B </a:t>
            </a:r>
            <a:r>
              <a:rPr lang="ko-KR" altLang="en-US"/>
              <a:t>변수를 </a:t>
            </a:r>
            <a:r>
              <a:rPr lang="en-US" altLang="ko-KR"/>
              <a:t>RA0 </a:t>
            </a:r>
            <a:r>
              <a:rPr lang="ko-KR" altLang="en-US"/>
              <a:t>핀으로 직렬 출력하는 부 프로그램 </a:t>
            </a:r>
            <a:r>
              <a:rPr lang="en-US" altLang="ko-KR"/>
              <a:t>2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RS232C	MOVLW	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MOVWF	COM_C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BCF	PORTA, 0		; start bit=0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		; 1/4800 sec delay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출력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R_LP	BTFSS	COM_B, 0	;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전송 데이터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0bit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GOTO	BITX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; 0 bit =1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BSF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GOTO	NEXT1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BITX	BCF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NEXT1	CALL	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다음 데이터 만들기 및 마지막 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RRF	COM_B, 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DECFSZ	COM_C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GOTO	R_LP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stop bit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출력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BSF	PORTA,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RETURN	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357158" y="1171596"/>
            <a:ext cx="5910274" cy="4972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4A220ABD-9750-4FF7-9103-4E0D409857D9}" type="slidenum">
              <a:rPr lang="en-US" altLang="ko-KR"/>
              <a:pPr algn="r"/>
              <a:t>12</a:t>
            </a:fld>
            <a:endParaRPr lang="en-US" altLang="ko-KR" dirty="0"/>
          </a:p>
        </p:txBody>
      </p:sp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LCD </a:t>
            </a:r>
            <a:r>
              <a:rPr lang="ko-KR" altLang="en-US"/>
              <a:t>동작시키기</a:t>
            </a:r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통신규약</a:t>
            </a:r>
            <a:r>
              <a:rPr lang="en-US" altLang="ko-KR" dirty="0"/>
              <a:t>(protocol)</a:t>
            </a:r>
          </a:p>
          <a:p>
            <a:pPr lvl="1"/>
            <a:r>
              <a:rPr lang="ko-KR" altLang="en-US" dirty="0"/>
              <a:t>하드웨어적인 규약 </a:t>
            </a:r>
            <a:r>
              <a:rPr lang="en-US" altLang="ko-KR" dirty="0"/>
              <a:t>(</a:t>
            </a:r>
            <a:r>
              <a:rPr lang="ko-KR" altLang="en-US" dirty="0"/>
              <a:t>전기신호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4800 bps, 1 start bit, 8 bit data, no parity, 1 stop bit</a:t>
            </a:r>
          </a:p>
          <a:p>
            <a:pPr lvl="1"/>
            <a:r>
              <a:rPr lang="ko-KR" altLang="en-US" dirty="0"/>
              <a:t>소프트웨어 규약 </a:t>
            </a:r>
            <a:r>
              <a:rPr lang="en-US" altLang="ko-KR" dirty="0"/>
              <a:t>(</a:t>
            </a:r>
            <a:r>
              <a:rPr lang="ko-KR" altLang="en-US" dirty="0"/>
              <a:t>주고 받는 정보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영문자 </a:t>
            </a:r>
            <a:r>
              <a:rPr lang="en-US" altLang="ko-KR" dirty="0">
                <a:latin typeface="Arial"/>
              </a:rPr>
              <a:t>–</a:t>
            </a:r>
            <a:r>
              <a:rPr lang="en-US" altLang="ko-KR" dirty="0"/>
              <a:t> ASCII</a:t>
            </a:r>
          </a:p>
          <a:p>
            <a:pPr lvl="2"/>
            <a:r>
              <a:rPr lang="ko-KR" altLang="en-US" dirty="0"/>
              <a:t>한글 </a:t>
            </a:r>
            <a:r>
              <a:rPr lang="en-US" altLang="ko-KR" dirty="0">
                <a:latin typeface="Arial"/>
              </a:rPr>
              <a:t>–</a:t>
            </a:r>
            <a:r>
              <a:rPr lang="en-US" altLang="ko-KR" dirty="0"/>
              <a:t> 2 byte </a:t>
            </a:r>
            <a:r>
              <a:rPr lang="ko-KR" altLang="en-US" dirty="0"/>
              <a:t>조합형</a:t>
            </a:r>
          </a:p>
        </p:txBody>
      </p:sp>
      <p:pic>
        <p:nvPicPr>
          <p:cNvPr id="2928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276600"/>
            <a:ext cx="73628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D5170FB3-88DC-49B3-B990-EE48D36C7409}" type="slidenum">
              <a:rPr lang="en-US" altLang="ko-KR"/>
              <a:pPr algn="r"/>
              <a:t>13</a:t>
            </a:fld>
            <a:endParaRPr lang="en-US" altLang="ko-KR" dirty="0"/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  <p:pic>
        <p:nvPicPr>
          <p:cNvPr id="293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495800"/>
            <a:ext cx="7415213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3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43434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38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11163"/>
            <a:ext cx="4419600" cy="39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77585F28-14A0-4F8B-810A-E84AF4BD75DA}" type="slidenum">
              <a:rPr lang="en-US" altLang="ko-KR"/>
              <a:pPr algn="r"/>
              <a:t>14</a:t>
            </a:fld>
            <a:endParaRPr lang="en-US" altLang="ko-KR" dirty="0"/>
          </a:p>
        </p:txBody>
      </p:sp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LCD</a:t>
            </a:r>
            <a:r>
              <a:rPr lang="ko-KR" altLang="en-US"/>
              <a:t>에 </a:t>
            </a:r>
            <a:r>
              <a:rPr lang="ko-KR" altLang="en-US">
                <a:latin typeface="Arial"/>
              </a:rPr>
              <a:t>‘</a:t>
            </a:r>
            <a:r>
              <a:rPr lang="ko-KR" altLang="en-US"/>
              <a:t>우리</a:t>
            </a:r>
            <a:r>
              <a:rPr lang="ko-KR" altLang="en-US">
                <a:latin typeface="Arial"/>
              </a:rPr>
              <a:t>’</a:t>
            </a:r>
            <a:r>
              <a:rPr lang="ko-KR" altLang="en-US"/>
              <a:t>라는 글자 쓰기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'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코드는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'1' '01101' '10,100' '00001' + '1' '00111' '11,101' '00001'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B'10110110'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COM_B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RS232C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DELAY		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MOVLW	B'10000001'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COM_B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RS232C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DELAY		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MOVLW	B'10011111'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COM_B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RS232C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DELAY		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MOVLW	B'10100001'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COM_B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RS232C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CALL		DELAY		;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BBLP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GOTO	BBLP</a:t>
            </a:r>
          </a:p>
        </p:txBody>
      </p:sp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3714744" y="6000768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b="1" dirty="0">
                <a:solidFill>
                  <a:srgbClr val="FF0000"/>
                </a:solidFill>
              </a:rPr>
              <a:t>동작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4917" name="Rectangle 5"/>
          <p:cNvSpPr>
            <a:spLocks noChangeArrowheads="1"/>
          </p:cNvSpPr>
          <p:nvPr/>
        </p:nvSpPr>
        <p:spPr bwMode="auto">
          <a:xfrm>
            <a:off x="381000" y="914400"/>
            <a:ext cx="8001000" cy="502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66E9667F-4729-4E66-8A3B-3B70D574D524}" type="slidenum">
              <a:rPr lang="en-US" altLang="ko-KR"/>
              <a:pPr algn="r"/>
              <a:t>15</a:t>
            </a:fld>
            <a:endParaRPr lang="en-US" altLang="ko-KR" dirty="0"/>
          </a:p>
        </p:txBody>
      </p:sp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LCD </a:t>
            </a:r>
            <a:r>
              <a:rPr lang="ko-KR" altLang="en-US"/>
              <a:t>모듈 초기화</a:t>
            </a:r>
            <a:r>
              <a:rPr lang="en-US" altLang="ko-KR"/>
              <a:t>, </a:t>
            </a:r>
            <a:r>
              <a:rPr lang="ko-KR" altLang="en-US"/>
              <a:t>글자 쓰는 위치 지정</a:t>
            </a:r>
            <a:r>
              <a:rPr lang="en-US" altLang="ko-KR"/>
              <a:t>, </a:t>
            </a:r>
            <a:r>
              <a:rPr lang="ko-KR" altLang="en-US"/>
              <a:t>폰트 등의 제어코드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  <p:pic>
        <p:nvPicPr>
          <p:cNvPr id="295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540000">
            <a:off x="2163332" y="970074"/>
            <a:ext cx="4791336" cy="533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2786459D-366B-4BF6-BE2C-581BCA39F811}" type="slidenum">
              <a:rPr lang="en-US" altLang="ko-KR"/>
              <a:pPr algn="r"/>
              <a:t>16</a:t>
            </a:fld>
            <a:endParaRPr lang="en-US" altLang="ko-KR" dirty="0"/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글자 </a:t>
            </a:r>
            <a:r>
              <a:rPr lang="ko-KR" altLang="en-US" dirty="0"/>
              <a:t>데이터 제어코드</a:t>
            </a:r>
          </a:p>
          <a:p>
            <a:pPr lvl="1"/>
            <a:r>
              <a:rPr lang="ko-KR" altLang="en-US" dirty="0">
                <a:latin typeface="Arial"/>
              </a:rPr>
              <a:t>‘</a:t>
            </a:r>
            <a:r>
              <a:rPr lang="en-US" altLang="ko-KR" dirty="0"/>
              <a:t>0A2H</a:t>
            </a:r>
            <a:r>
              <a:rPr lang="en-US" altLang="ko-KR" dirty="0">
                <a:latin typeface="Arial"/>
              </a:rPr>
              <a:t>’</a:t>
            </a:r>
            <a:r>
              <a:rPr lang="en-US" altLang="ko-KR" dirty="0"/>
              <a:t> </a:t>
            </a:r>
            <a:r>
              <a:rPr lang="en-US" altLang="ko-KR" dirty="0">
                <a:sym typeface="Wingdings" pitchFamily="2" charset="2"/>
              </a:rPr>
              <a:t> STRING  </a:t>
            </a:r>
            <a:r>
              <a:rPr lang="en-US" altLang="ko-KR" dirty="0">
                <a:latin typeface="Arial"/>
                <a:sym typeface="Wingdings" pitchFamily="2" charset="2"/>
              </a:rPr>
              <a:t>’</a:t>
            </a:r>
            <a:r>
              <a:rPr lang="en-US" altLang="ko-KR" dirty="0">
                <a:sym typeface="Wingdings" pitchFamily="2" charset="2"/>
              </a:rPr>
              <a:t>00</a:t>
            </a:r>
            <a:r>
              <a:rPr lang="en-US" altLang="ko-KR" dirty="0">
                <a:latin typeface="Arial"/>
                <a:sym typeface="Wingdings" pitchFamily="2" charset="2"/>
              </a:rPr>
              <a:t>’</a:t>
            </a:r>
            <a:r>
              <a:rPr lang="en-US" altLang="ko-KR" dirty="0">
                <a:sym typeface="Wingdings" pitchFamily="2" charset="2"/>
              </a:rPr>
              <a:t> (</a:t>
            </a:r>
            <a:r>
              <a:rPr lang="ko-KR" altLang="en-US" dirty="0">
                <a:sym typeface="Wingdings" pitchFamily="2" charset="2"/>
              </a:rPr>
              <a:t>글자 끝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제어코드 처리시간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ko-KR" altLang="en-US" dirty="0">
                <a:sym typeface="Wingdings" pitchFamily="2" charset="2"/>
              </a:rPr>
              <a:t>최대 </a:t>
            </a:r>
            <a:r>
              <a:rPr lang="en-US" altLang="ko-KR" dirty="0">
                <a:sym typeface="Wingdings" pitchFamily="2" charset="2"/>
              </a:rPr>
              <a:t>5 ms delay </a:t>
            </a:r>
            <a:r>
              <a:rPr lang="ko-KR" altLang="en-US" dirty="0">
                <a:sym typeface="Wingdings" pitchFamily="2" charset="2"/>
              </a:rPr>
              <a:t>시간 필요</a:t>
            </a:r>
          </a:p>
          <a:p>
            <a:pPr lvl="1"/>
            <a:endParaRPr lang="ko-KR" altLang="en-US" dirty="0">
              <a:sym typeface="Wingdings" pitchFamily="2" charset="2"/>
            </a:endParaRPr>
          </a:p>
          <a:p>
            <a:pPr lvl="1"/>
            <a:endParaRPr lang="ko-KR" altLang="en-US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직렬 통신의 하드웨어적 구현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하드웨어로 데이터를 직렬 데이터로 만들어 보냄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SPI/</a:t>
            </a:r>
            <a:r>
              <a:rPr lang="en-US" altLang="ko-KR" i="1" dirty="0">
                <a:sym typeface="Wingdings" pitchFamily="2" charset="2"/>
              </a:rPr>
              <a:t>I</a:t>
            </a:r>
            <a:r>
              <a:rPr lang="en-US" altLang="ko-KR" i="1" baseline="30000" dirty="0">
                <a:sym typeface="Wingdings" pitchFamily="2" charset="2"/>
              </a:rPr>
              <a:t>2</a:t>
            </a:r>
            <a:r>
              <a:rPr lang="en-US" altLang="ko-KR" i="1" dirty="0">
                <a:sym typeface="Wingdings" pitchFamily="2" charset="2"/>
              </a:rPr>
              <a:t>C</a:t>
            </a:r>
            <a:r>
              <a:rPr lang="en-US" altLang="ko-KR" dirty="0">
                <a:sym typeface="Wingdings" pitchFamily="2" charset="2"/>
              </a:rPr>
              <a:t>/SCI/, UART </a:t>
            </a:r>
            <a:r>
              <a:rPr lang="ko-KR" altLang="en-US" dirty="0">
                <a:sym typeface="Wingdings" pitchFamily="2" charset="2"/>
              </a:rPr>
              <a:t>등</a:t>
            </a:r>
          </a:p>
          <a:p>
            <a:pPr lvl="1"/>
            <a:endParaRPr lang="ko-KR" altLang="en-US" dirty="0">
              <a:sym typeface="Wingdings" pitchFamily="2" charset="2"/>
            </a:endParaRPr>
          </a:p>
          <a:p>
            <a:endParaRPr lang="ko-KR" altLang="en-US" dirty="0"/>
          </a:p>
          <a:p>
            <a:pPr lvl="1"/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C6553C20-762C-4AFC-ABF7-BD22078E8A92}" type="slidenum">
              <a:rPr lang="en-US" altLang="ko-KR"/>
              <a:pPr algn="r"/>
              <a:t>17</a:t>
            </a:fld>
            <a:endParaRPr lang="en-US" altLang="ko-KR" dirty="0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LCD</a:t>
            </a:r>
            <a:r>
              <a:rPr lang="ko-KR" altLang="en-US"/>
              <a:t>에 표시하는 부 프로그램 만들기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예 </a:t>
            </a:r>
            <a:r>
              <a:rPr lang="en-US" altLang="ko-KR" dirty="0"/>
              <a:t>4)</a:t>
            </a:r>
            <a:r>
              <a:rPr lang="ko-KR" altLang="en-US" dirty="0"/>
              <a:t>의 경우 단순반복으로 프로그램이 길어지고</a:t>
            </a:r>
            <a:r>
              <a:rPr lang="en-US" altLang="ko-KR" dirty="0"/>
              <a:t>, </a:t>
            </a:r>
            <a:r>
              <a:rPr lang="ko-KR" altLang="en-US" dirty="0"/>
              <a:t>표시되는 값을 바꾸기 힘듦 </a:t>
            </a:r>
            <a:r>
              <a:rPr lang="ko-KR" altLang="en-US" dirty="0">
                <a:sym typeface="Wingdings" pitchFamily="2" charset="2"/>
              </a:rPr>
              <a:t> 데이터 변경이 용이하도록 데이터 별도 관리 </a:t>
            </a:r>
            <a:r>
              <a:rPr lang="en-US" altLang="ko-KR" dirty="0">
                <a:sym typeface="Wingdings" pitchFamily="2" charset="2"/>
              </a:rPr>
              <a:t>(buffer)</a:t>
            </a:r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시작 위치와 끝 위치 또는 출력할 개수를 지정하여 사용하는 방법</a:t>
            </a:r>
          </a:p>
          <a:p>
            <a:pPr lvl="1"/>
            <a:r>
              <a:rPr lang="ko-KR" altLang="en-US" sz="1800" dirty="0"/>
              <a:t>시작 위치와 끝 코드를 사용하여 출력하는 방법</a:t>
            </a:r>
          </a:p>
          <a:p>
            <a:pPr lvl="1"/>
            <a:endParaRPr lang="ko-KR" altLang="en-US" sz="1800" dirty="0"/>
          </a:p>
          <a:p>
            <a:pPr lvl="1">
              <a:buFontTx/>
              <a:buNone/>
            </a:pPr>
            <a:r>
              <a:rPr lang="en-US" altLang="ko-KR" dirty="0" err="1"/>
              <a:t>cf</a:t>
            </a:r>
            <a:r>
              <a:rPr lang="en-US" altLang="ko-KR" dirty="0"/>
              <a:t>) C-language</a:t>
            </a:r>
            <a:r>
              <a:rPr lang="ko-KR" altLang="en-US" dirty="0"/>
              <a:t>에서의 </a:t>
            </a:r>
            <a:r>
              <a:rPr lang="en-US" altLang="ko-KR" dirty="0"/>
              <a:t>string </a:t>
            </a:r>
            <a:r>
              <a:rPr lang="ko-KR" altLang="en-US" dirty="0"/>
              <a:t>변수 선언</a:t>
            </a:r>
          </a:p>
          <a:p>
            <a:pPr lvl="1">
              <a:buFontTx/>
              <a:buNone/>
            </a:pPr>
            <a:endParaRPr lang="ko-KR" altLang="en-US" dirty="0"/>
          </a:p>
          <a:p>
            <a:pPr lvl="1">
              <a:buFontTx/>
              <a:buNone/>
            </a:pPr>
            <a:r>
              <a:rPr lang="ko-KR" altLang="en-US" dirty="0"/>
              <a:t>	</a:t>
            </a:r>
            <a:r>
              <a:rPr lang="en-US" altLang="ko-KR" dirty="0"/>
              <a:t>char str1[] = </a:t>
            </a:r>
            <a:r>
              <a:rPr lang="en-US" altLang="ko-KR" dirty="0">
                <a:latin typeface="Arial"/>
              </a:rPr>
              <a:t>“</a:t>
            </a:r>
            <a:r>
              <a:rPr lang="en-US" altLang="ko-KR" dirty="0"/>
              <a:t> I LOVE U_P </a:t>
            </a:r>
            <a:r>
              <a:rPr lang="en-US" altLang="ko-KR" dirty="0">
                <a:latin typeface="Arial"/>
              </a:rPr>
              <a:t>“</a:t>
            </a:r>
            <a:endParaRPr lang="en-US" altLang="ko-KR" dirty="0"/>
          </a:p>
          <a:p>
            <a:pPr lvl="1">
              <a:buFontTx/>
              <a:buNone/>
            </a:pPr>
            <a:r>
              <a:rPr lang="en-US" altLang="ko-KR" dirty="0"/>
              <a:t>	</a:t>
            </a:r>
          </a:p>
          <a:p>
            <a:pPr lvl="1"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>
                <a:latin typeface="Arial"/>
              </a:rPr>
              <a:t>“</a:t>
            </a:r>
            <a:r>
              <a:rPr lang="en-US" altLang="ko-KR" dirty="0"/>
              <a:t>20, 49, 20, 4C, 4F, 56, 45, 20, 55, 5F, 50</a:t>
            </a:r>
            <a:r>
              <a:rPr lang="en-US" altLang="ko-KR" dirty="0">
                <a:latin typeface="Arial"/>
              </a:rPr>
              <a:t>”</a:t>
            </a:r>
            <a:r>
              <a:rPr lang="en-US" altLang="ko-KR" dirty="0"/>
              <a:t> + </a:t>
            </a:r>
            <a:r>
              <a:rPr lang="en-US" altLang="ko-KR" dirty="0">
                <a:latin typeface="Arial"/>
              </a:rPr>
              <a:t>“</a:t>
            </a:r>
            <a:r>
              <a:rPr lang="en-US" altLang="ko-KR" dirty="0"/>
              <a:t>\0</a:t>
            </a:r>
            <a:r>
              <a:rPr lang="en-US" altLang="ko-KR" dirty="0">
                <a:latin typeface="Arial"/>
              </a:rPr>
              <a:t>”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/>
              <a:t>코드는 </a:t>
            </a:r>
            <a:r>
              <a:rPr lang="en-US" altLang="ko-KR" dirty="0"/>
              <a:t>NULL</a:t>
            </a:r>
            <a:r>
              <a:rPr lang="ko-KR" altLang="en-US" dirty="0"/>
              <a:t>로 </a:t>
            </a:r>
            <a:r>
              <a:rPr lang="en-US" altLang="ko-KR" dirty="0"/>
              <a:t>hex code</a:t>
            </a:r>
            <a:r>
              <a:rPr lang="ko-KR" altLang="en-US" dirty="0"/>
              <a:t>는 </a:t>
            </a:r>
            <a:r>
              <a:rPr lang="en-US" altLang="ko-KR" dirty="0"/>
              <a:t>00)</a:t>
            </a:r>
          </a:p>
          <a:p>
            <a:pPr lvl="1">
              <a:buFontTx/>
              <a:buNone/>
            </a:pPr>
            <a:endParaRPr lang="en-US" altLang="ko-KR" dirty="0"/>
          </a:p>
          <a:p>
            <a:pPr lvl="1">
              <a:buFontTx/>
              <a:buNone/>
            </a:pPr>
            <a:r>
              <a:rPr lang="en-US" altLang="ko-KR" dirty="0"/>
              <a:t>	</a:t>
            </a:r>
            <a:r>
              <a:rPr lang="en-US" altLang="ko-KR" sz="1800" i="1" dirty="0"/>
              <a:t>Buffer</a:t>
            </a:r>
            <a:r>
              <a:rPr lang="ko-KR" altLang="en-US" sz="1800" i="1" dirty="0"/>
              <a:t>의 시작 위치로부터 </a:t>
            </a:r>
            <a:r>
              <a:rPr lang="en-US" altLang="ko-KR" sz="1800" i="1" dirty="0"/>
              <a:t>1</a:t>
            </a:r>
            <a:r>
              <a:rPr lang="ko-KR" altLang="en-US" sz="1800" i="1" dirty="0"/>
              <a:t>씩 증가시키면서 마지막 </a:t>
            </a:r>
            <a:r>
              <a:rPr lang="en-US" altLang="ko-KR" sz="1800" i="1" dirty="0"/>
              <a:t>NULL </a:t>
            </a:r>
            <a:r>
              <a:rPr lang="ko-KR" altLang="en-US" sz="1800" i="1" dirty="0"/>
              <a:t>문자가 나올 때 까지 순차적으로 읽음</a:t>
            </a:r>
            <a:r>
              <a:rPr lang="ko-KR" altLang="en-US" i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08E663F5-7B40-4A76-93AF-D37D7A57C719}" type="slidenum">
              <a:rPr lang="en-US" altLang="ko-KR"/>
              <a:pPr algn="r"/>
              <a:t>18</a:t>
            </a:fld>
            <a:endParaRPr lang="en-US" altLang="ko-KR" dirty="0"/>
          </a:p>
        </p:txBody>
      </p:sp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INDF</a:t>
            </a:r>
            <a:r>
              <a:rPr lang="ko-KR" altLang="en-US"/>
              <a:t>와 </a:t>
            </a:r>
            <a:r>
              <a:rPr lang="en-US" altLang="ko-KR"/>
              <a:t>FSR </a:t>
            </a:r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dirty="0"/>
              <a:t>buffer</a:t>
            </a:r>
            <a:r>
              <a:rPr lang="ko-KR" altLang="en-US" sz="1800" dirty="0"/>
              <a:t>의 주소 값을 증가시키면서 순차적으로 읽어오는 </a:t>
            </a:r>
            <a:r>
              <a:rPr lang="ko-KR" altLang="en-US" sz="1800" dirty="0" smtClean="0"/>
              <a:t>명령어</a:t>
            </a:r>
            <a:endParaRPr lang="en-US" altLang="ko-KR" sz="1800" dirty="0"/>
          </a:p>
          <a:p>
            <a:pPr lvl="1"/>
            <a:r>
              <a:rPr lang="en-US" altLang="ko-KR" sz="1800" dirty="0"/>
              <a:t>Intel </a:t>
            </a:r>
            <a:r>
              <a:rPr lang="ko-KR" altLang="en-US" sz="1800" dirty="0"/>
              <a:t>계열의 </a:t>
            </a:r>
            <a:r>
              <a:rPr lang="en-US" altLang="ko-KR" sz="1800" dirty="0"/>
              <a:t>memory pointer M </a:t>
            </a:r>
            <a:r>
              <a:rPr lang="ko-KR" altLang="en-US" sz="1800" dirty="0"/>
              <a:t>또는 </a:t>
            </a:r>
            <a:r>
              <a:rPr lang="en-US" altLang="ko-KR" sz="1800" dirty="0"/>
              <a:t>HL register</a:t>
            </a:r>
          </a:p>
          <a:p>
            <a:pPr lvl="1"/>
            <a:r>
              <a:rPr lang="en-US" altLang="ko-KR" sz="1800" dirty="0"/>
              <a:t>PIC </a:t>
            </a:r>
            <a:r>
              <a:rPr lang="ko-KR" altLang="en-US" sz="1800" dirty="0"/>
              <a:t>계열 </a:t>
            </a:r>
            <a:r>
              <a:rPr lang="en-US" altLang="ko-KR" sz="1800" dirty="0"/>
              <a:t>X  </a:t>
            </a:r>
            <a:r>
              <a:rPr lang="en-US" altLang="ko-KR" sz="1800" dirty="0">
                <a:sym typeface="Wingdings" pitchFamily="2" charset="2"/>
              </a:rPr>
              <a:t> INDF</a:t>
            </a:r>
            <a:r>
              <a:rPr lang="ko-KR" altLang="en-US" sz="1800" dirty="0">
                <a:sym typeface="Wingdings" pitchFamily="2" charset="2"/>
              </a:rPr>
              <a:t>와 </a:t>
            </a:r>
            <a:r>
              <a:rPr lang="en-US" altLang="ko-KR" sz="1800" dirty="0">
                <a:sym typeface="Wingdings" pitchFamily="2" charset="2"/>
              </a:rPr>
              <a:t>FSR register </a:t>
            </a:r>
            <a:r>
              <a:rPr lang="ko-KR" altLang="en-US" sz="1800" dirty="0">
                <a:sym typeface="Wingdings" pitchFamily="2" charset="2"/>
              </a:rPr>
              <a:t>이용</a:t>
            </a:r>
          </a:p>
          <a:p>
            <a:pPr lvl="2"/>
            <a:r>
              <a:rPr lang="ko-KR" altLang="en-US" sz="1600" dirty="0"/>
              <a:t>간접적으로 데이터 </a:t>
            </a:r>
            <a:r>
              <a:rPr lang="en-US" altLang="ko-KR" sz="1600" dirty="0"/>
              <a:t>buffer</a:t>
            </a:r>
            <a:r>
              <a:rPr lang="ko-KR" altLang="en-US" sz="1600" dirty="0"/>
              <a:t>의 주소 지정 </a:t>
            </a:r>
            <a:r>
              <a:rPr lang="en-US" altLang="ko-KR" sz="1600" dirty="0"/>
              <a:t>(indirect addressing)</a:t>
            </a:r>
          </a:p>
          <a:p>
            <a:pPr lvl="2"/>
            <a:endParaRPr lang="en-US" altLang="ko-KR" sz="1600" dirty="0"/>
          </a:p>
          <a:p>
            <a:pPr lvl="2">
              <a:buFontTx/>
              <a:buNone/>
            </a:pPr>
            <a:r>
              <a:rPr lang="en-US" altLang="ko-KR" sz="1600" dirty="0"/>
              <a:t>; </a:t>
            </a:r>
            <a:r>
              <a:rPr lang="ko-KR" altLang="en-US" sz="1600" dirty="0"/>
              <a:t>예</a:t>
            </a:r>
            <a:r>
              <a:rPr lang="en-US" altLang="ko-KR" sz="1600" dirty="0"/>
              <a:t>5) </a:t>
            </a:r>
            <a:r>
              <a:rPr lang="ko-KR" altLang="en-US" sz="1600" dirty="0"/>
              <a:t>데이터 </a:t>
            </a:r>
            <a:r>
              <a:rPr lang="en-US" altLang="ko-KR" sz="1600" dirty="0"/>
              <a:t>RAM 20H</a:t>
            </a:r>
            <a:r>
              <a:rPr lang="ko-KR" altLang="en-US" sz="1600" dirty="0"/>
              <a:t>에서 </a:t>
            </a:r>
            <a:r>
              <a:rPr lang="en-US" altLang="ko-KR" sz="1600" dirty="0"/>
              <a:t>2FH</a:t>
            </a:r>
            <a:r>
              <a:rPr lang="ko-KR" altLang="en-US" sz="1600" dirty="0"/>
              <a:t>의 내용을 전부 </a:t>
            </a:r>
            <a:r>
              <a:rPr lang="en-US" altLang="ko-KR" sz="1600" dirty="0"/>
              <a:t>'00'</a:t>
            </a:r>
            <a:r>
              <a:rPr lang="ko-KR" altLang="en-US" sz="1600" dirty="0"/>
              <a:t>으로 만드는 프로그램</a:t>
            </a:r>
          </a:p>
          <a:p>
            <a:pPr lvl="2">
              <a:buFontTx/>
              <a:buNone/>
            </a:pPr>
            <a:endParaRPr lang="ko-KR" altLang="en-US" sz="1600" dirty="0"/>
          </a:p>
          <a:p>
            <a:pPr lvl="2">
              <a:buFontTx/>
              <a:buNone/>
            </a:pPr>
            <a:r>
              <a:rPr lang="ko-KR" altLang="en-US" sz="1600" dirty="0"/>
              <a:t>		</a:t>
            </a:r>
            <a:r>
              <a:rPr lang="en-US" altLang="ko-KR" sz="1600" dirty="0" smtClean="0"/>
              <a:t>	MOVLW</a:t>
            </a:r>
            <a:r>
              <a:rPr lang="en-US" altLang="ko-KR" sz="1600" dirty="0"/>
              <a:t>	20H		; initialize pointer</a:t>
            </a:r>
            <a:r>
              <a:rPr lang="ko-KR" altLang="en-US" sz="1600" dirty="0"/>
              <a:t>의 초기값</a:t>
            </a:r>
          </a:p>
          <a:p>
            <a:pPr lvl="2">
              <a:buFontTx/>
              <a:buNone/>
            </a:pPr>
            <a:r>
              <a:rPr lang="ko-KR" altLang="en-US" sz="1600" dirty="0"/>
              <a:t>		</a:t>
            </a:r>
            <a:r>
              <a:rPr lang="en-US" altLang="ko-KR" sz="1600" dirty="0" smtClean="0"/>
              <a:t>	MOVWF</a:t>
            </a:r>
            <a:r>
              <a:rPr lang="en-US" altLang="ko-KR" sz="1600" dirty="0"/>
              <a:t>	FSR		; </a:t>
            </a:r>
            <a:r>
              <a:rPr lang="ko-KR" altLang="en-US" sz="1600" dirty="0"/>
              <a:t>초기값을 </a:t>
            </a:r>
            <a:r>
              <a:rPr lang="en-US" altLang="ko-KR" sz="1600" dirty="0"/>
              <a:t>initialize pointer</a:t>
            </a:r>
            <a:r>
              <a:rPr lang="ko-KR" altLang="en-US" sz="1600" dirty="0"/>
              <a:t>에 넣음</a:t>
            </a:r>
          </a:p>
          <a:p>
            <a:pPr lvl="2">
              <a:buFontTx/>
              <a:buNone/>
            </a:pPr>
            <a:r>
              <a:rPr lang="en-US" altLang="ko-KR" sz="1600" dirty="0"/>
              <a:t>NEX	CLRF	INDF		; clear INDF register</a:t>
            </a:r>
          </a:p>
          <a:p>
            <a:pPr lvl="2">
              <a:buFontTx/>
              <a:buNone/>
            </a:pPr>
            <a:r>
              <a:rPr lang="en-US" altLang="ko-KR" sz="1600" dirty="0"/>
              <a:t>		</a:t>
            </a:r>
            <a:r>
              <a:rPr lang="en-US" altLang="ko-KR" sz="1600" dirty="0" smtClean="0"/>
              <a:t>	INCF</a:t>
            </a:r>
            <a:r>
              <a:rPr lang="en-US" altLang="ko-KR" sz="1600" dirty="0"/>
              <a:t>	FSR, F		; inc pointer</a:t>
            </a:r>
          </a:p>
          <a:p>
            <a:pPr lvl="2">
              <a:buFontTx/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/>
              <a:t>	BTFSS	FSR, 4		; 30H </a:t>
            </a:r>
            <a:r>
              <a:rPr lang="ko-KR" altLang="en-US" sz="1600" dirty="0"/>
              <a:t>번지가 되었는가 확인</a:t>
            </a:r>
          </a:p>
          <a:p>
            <a:pPr lvl="2">
              <a:buFontTx/>
              <a:buNone/>
            </a:pPr>
            <a:r>
              <a:rPr lang="ko-KR" altLang="en-US" sz="1600" dirty="0"/>
              <a:t>					</a:t>
            </a:r>
            <a:r>
              <a:rPr lang="en-US" altLang="ko-KR" sz="1600" dirty="0" smtClean="0"/>
              <a:t>	; </a:t>
            </a:r>
            <a:r>
              <a:rPr lang="en-US" altLang="ko-KR" sz="1600" dirty="0"/>
              <a:t>2F </a:t>
            </a:r>
            <a:r>
              <a:rPr lang="ko-KR" altLang="en-US" sz="1600" dirty="0"/>
              <a:t>번지까지 수행하고 </a:t>
            </a:r>
            <a:r>
              <a:rPr lang="en-US" altLang="ko-KR" sz="1600" dirty="0"/>
              <a:t>1 </a:t>
            </a:r>
            <a:r>
              <a:rPr lang="ko-KR" altLang="en-US" sz="1600" dirty="0"/>
              <a:t>증가되면 </a:t>
            </a:r>
            <a:br>
              <a:rPr lang="ko-KR" altLang="en-US" sz="1600" dirty="0"/>
            </a:br>
            <a:r>
              <a:rPr lang="ko-KR" altLang="en-US" sz="1600" dirty="0"/>
              <a:t>                                                 </a:t>
            </a:r>
            <a:r>
              <a:rPr lang="en-US" altLang="ko-KR" sz="1600" dirty="0" smtClean="0"/>
              <a:t>		; </a:t>
            </a:r>
            <a:r>
              <a:rPr lang="en-US" altLang="ko-KR" sz="1600" dirty="0"/>
              <a:t>30H</a:t>
            </a:r>
            <a:r>
              <a:rPr lang="ko-KR" altLang="en-US" sz="1600" dirty="0"/>
              <a:t>이 됨</a:t>
            </a:r>
          </a:p>
          <a:p>
            <a:pPr lvl="2">
              <a:buFontTx/>
              <a:buNone/>
            </a:pPr>
            <a:r>
              <a:rPr lang="ko-KR" altLang="en-US" sz="1600" dirty="0"/>
              <a:t>		</a:t>
            </a:r>
            <a:r>
              <a:rPr lang="en-US" altLang="ko-KR" sz="1600" dirty="0" smtClean="0"/>
              <a:t>	GOTO</a:t>
            </a:r>
            <a:r>
              <a:rPr lang="en-US" altLang="ko-KR" sz="1600" dirty="0"/>
              <a:t>	NEX</a:t>
            </a:r>
          </a:p>
          <a:p>
            <a:pPr lvl="2">
              <a:buFontTx/>
              <a:buNone/>
            </a:pPr>
            <a:r>
              <a:rPr lang="en-US" altLang="ko-KR" sz="1600" dirty="0"/>
              <a:t>		</a:t>
            </a:r>
            <a:r>
              <a:rPr lang="en-US" altLang="ko-KR" sz="1600" dirty="0" smtClean="0"/>
              <a:t>	CON</a:t>
            </a:r>
            <a:r>
              <a:rPr lang="en-US" altLang="ko-KR" sz="1600" dirty="0"/>
              <a:t>			; </a:t>
            </a:r>
            <a:r>
              <a:rPr lang="ko-KR" altLang="en-US" sz="1600" dirty="0"/>
              <a:t>다음 작업 영역</a:t>
            </a:r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auto">
          <a:xfrm>
            <a:off x="928662" y="3048000"/>
            <a:ext cx="73914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1B6CD7E1-6D65-4EB7-8AB1-5237341CB115}" type="slidenum">
              <a:rPr lang="en-US" altLang="ko-KR"/>
              <a:pPr algn="r"/>
              <a:t>1</a:t>
            </a:fld>
            <a:endParaRPr lang="en-US" altLang="ko-KR" dirty="0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 (Liquid Crystal Display)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액정표시기</a:t>
            </a:r>
          </a:p>
          <a:p>
            <a:r>
              <a:rPr lang="ko-KR" altLang="en-US" dirty="0"/>
              <a:t>장점</a:t>
            </a:r>
          </a:p>
          <a:p>
            <a:pPr lvl="1"/>
            <a:r>
              <a:rPr lang="ko-KR" altLang="en-US" dirty="0"/>
              <a:t>표시의 유연성 </a:t>
            </a:r>
            <a:r>
              <a:rPr lang="en-US" altLang="ko-KR" dirty="0"/>
              <a:t>(cf. 7-segment)</a:t>
            </a:r>
          </a:p>
          <a:p>
            <a:pPr lvl="1"/>
            <a:r>
              <a:rPr lang="ko-KR" altLang="en-US" dirty="0"/>
              <a:t>대량생산으로 인한 단가하락</a:t>
            </a:r>
          </a:p>
          <a:p>
            <a:r>
              <a:rPr lang="ko-KR" altLang="en-US" dirty="0"/>
              <a:t>대부분 병렬타입 </a:t>
            </a:r>
            <a:r>
              <a:rPr lang="en-US" altLang="ko-KR" dirty="0"/>
              <a:t>7~11</a:t>
            </a:r>
            <a:r>
              <a:rPr lang="ko-KR" altLang="en-US" dirty="0"/>
              <a:t>개의 신호선 필요 </a:t>
            </a:r>
          </a:p>
          <a:p>
            <a:pPr lvl="1">
              <a:buFont typeface="Wingdings" pitchFamily="2" charset="2"/>
              <a:buChar char="è"/>
            </a:pPr>
            <a:r>
              <a:rPr lang="ko-KR" altLang="en-US" dirty="0">
                <a:sym typeface="Wingdings" pitchFamily="2" charset="2"/>
              </a:rPr>
              <a:t>소수 </a:t>
            </a:r>
            <a:r>
              <a:rPr lang="en-US" altLang="ko-KR" dirty="0">
                <a:sym typeface="Wingdings" pitchFamily="2" charset="2"/>
              </a:rPr>
              <a:t>I/O </a:t>
            </a:r>
            <a:r>
              <a:rPr lang="ko-KR" altLang="en-US" dirty="0">
                <a:sym typeface="Wingdings" pitchFamily="2" charset="2"/>
              </a:rPr>
              <a:t>포트의 마이크로 컨트롤러에서는 사용 곤란 </a:t>
            </a:r>
          </a:p>
          <a:p>
            <a:pPr lvl="1">
              <a:buFont typeface="Wingdings" pitchFamily="2" charset="2"/>
              <a:buChar char="è"/>
            </a:pPr>
            <a:r>
              <a:rPr lang="ko-KR" altLang="en-US" dirty="0">
                <a:sym typeface="Wingdings" pitchFamily="2" charset="2"/>
              </a:rPr>
              <a:t>직렬통신 </a:t>
            </a:r>
            <a:r>
              <a:rPr lang="en-US" altLang="ko-KR" dirty="0">
                <a:sym typeface="Wingdings" pitchFamily="2" charset="2"/>
              </a:rPr>
              <a:t>(cf. RS-232C)</a:t>
            </a:r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4A34C014-783A-4F7F-A065-37FAB17C400C}" type="slidenum">
              <a:rPr lang="en-US" altLang="ko-KR"/>
              <a:pPr algn="r"/>
              <a:t>19</a:t>
            </a:fld>
            <a:endParaRPr lang="en-US" altLang="ko-KR" dirty="0"/>
          </a:p>
        </p:txBody>
      </p:sp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INDF</a:t>
            </a:r>
            <a:r>
              <a:rPr lang="ko-KR" altLang="en-US"/>
              <a:t>와 </a:t>
            </a:r>
            <a:r>
              <a:rPr lang="en-US" altLang="ko-KR"/>
              <a:t>FSR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FSR (04</a:t>
            </a:r>
            <a:r>
              <a:rPr lang="ko-KR" altLang="en-US" dirty="0"/>
              <a:t>번지</a:t>
            </a:r>
            <a:r>
              <a:rPr lang="en-US" altLang="ko-KR" dirty="0"/>
              <a:t>) </a:t>
            </a:r>
          </a:p>
          <a:p>
            <a:r>
              <a:rPr lang="en-US" altLang="ko-KR" dirty="0" smtClean="0"/>
              <a:t>INDF </a:t>
            </a:r>
            <a:r>
              <a:rPr lang="en-US" altLang="ko-KR" dirty="0"/>
              <a:t>(00</a:t>
            </a:r>
            <a:r>
              <a:rPr lang="ko-KR" altLang="en-US" dirty="0"/>
              <a:t>번지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물리적으로 존재하는 주소 </a:t>
            </a:r>
            <a:r>
              <a:rPr lang="en-US" altLang="ko-KR" dirty="0"/>
              <a:t>X</a:t>
            </a:r>
          </a:p>
          <a:p>
            <a:pPr lvl="1"/>
            <a:r>
              <a:rPr lang="en-US" altLang="ko-KR" dirty="0"/>
              <a:t>FSR</a:t>
            </a:r>
            <a:r>
              <a:rPr lang="ko-KR" altLang="en-US" dirty="0"/>
              <a:t>에 들어있는 값 </a:t>
            </a:r>
            <a:r>
              <a:rPr lang="ko-KR" altLang="en-US" dirty="0">
                <a:sym typeface="Wingdings" pitchFamily="2" charset="2"/>
              </a:rPr>
              <a:t> </a:t>
            </a:r>
            <a:r>
              <a:rPr lang="en-US" altLang="ko-KR" dirty="0">
                <a:sym typeface="Wingdings" pitchFamily="2" charset="2"/>
              </a:rPr>
              <a:t>INDF</a:t>
            </a:r>
            <a:r>
              <a:rPr lang="ko-KR" altLang="en-US" dirty="0">
                <a:sym typeface="Wingdings" pitchFamily="2" charset="2"/>
              </a:rPr>
              <a:t>의 구체적 주소는 </a:t>
            </a:r>
            <a:r>
              <a:rPr lang="en-US" altLang="ko-KR" dirty="0">
                <a:sym typeface="Wingdings" pitchFamily="2" charset="2"/>
              </a:rPr>
              <a:t>FSR</a:t>
            </a:r>
            <a:r>
              <a:rPr lang="ko-KR" altLang="en-US" dirty="0">
                <a:sym typeface="Wingdings" pitchFamily="2" charset="2"/>
              </a:rPr>
              <a:t>의 내용</a:t>
            </a:r>
          </a:p>
          <a:p>
            <a:endParaRPr lang="ko-KR" altLang="en-US" dirty="0"/>
          </a:p>
          <a:p>
            <a:r>
              <a:rPr lang="en-US" altLang="ko-KR" dirty="0"/>
              <a:t>buffer</a:t>
            </a:r>
            <a:r>
              <a:rPr lang="ko-KR" altLang="en-US" dirty="0"/>
              <a:t>로 사용 가능한 영역</a:t>
            </a:r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RAM </a:t>
            </a:r>
            <a:r>
              <a:rPr lang="ko-KR" altLang="en-US" dirty="0"/>
              <a:t>영역</a:t>
            </a:r>
          </a:p>
          <a:p>
            <a:pPr lvl="1"/>
            <a:r>
              <a:rPr lang="en-US" altLang="ko-KR" dirty="0" smtClean="0"/>
              <a:t>20H </a:t>
            </a:r>
            <a:r>
              <a:rPr lang="en-US" altLang="ko-KR" dirty="0"/>
              <a:t>~ </a:t>
            </a:r>
            <a:r>
              <a:rPr lang="en-US" altLang="ko-KR" dirty="0" smtClean="0"/>
              <a:t>7FH </a:t>
            </a:r>
            <a:r>
              <a:rPr lang="en-US" altLang="ko-KR" smtClean="0"/>
              <a:t>(BANK0)</a:t>
            </a:r>
            <a:endParaRPr lang="en-US" altLang="ko-KR" dirty="0"/>
          </a:p>
          <a:p>
            <a:pPr lvl="2">
              <a:buFontTx/>
              <a:buNone/>
            </a:pPr>
            <a:r>
              <a:rPr lang="en-US" altLang="ko-KR" dirty="0"/>
              <a:t>※ </a:t>
            </a:r>
            <a:r>
              <a:rPr lang="ko-KR" altLang="en-US" dirty="0"/>
              <a:t>범위를 넘지 않도록 주의 할 것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67190430-4F61-480D-A60F-D0A4BA43FF45}" type="slidenum">
              <a:rPr lang="en-US" altLang="ko-KR"/>
              <a:pPr algn="r"/>
              <a:t>20</a:t>
            </a:fld>
            <a:endParaRPr lang="en-US" altLang="ko-KR" dirty="0"/>
          </a:p>
        </p:txBody>
      </p:sp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b="0" dirty="0">
                <a:solidFill>
                  <a:schemeClr val="tx1"/>
                </a:solidFill>
              </a:rPr>
              <a:t>예</a:t>
            </a:r>
            <a:r>
              <a:rPr lang="en-US" altLang="ko-KR" sz="2000" b="0" dirty="0">
                <a:solidFill>
                  <a:schemeClr val="tx1"/>
                </a:solidFill>
              </a:rPr>
              <a:t>6) buffer</a:t>
            </a:r>
            <a:r>
              <a:rPr lang="ko-KR" altLang="en-US" sz="2000" b="0" dirty="0">
                <a:solidFill>
                  <a:schemeClr val="tx1"/>
                </a:solidFill>
              </a:rPr>
              <a:t>에 들어있는 내용을 </a:t>
            </a:r>
            <a:r>
              <a:rPr lang="en-US" altLang="ko-KR" sz="2000" b="0" dirty="0">
                <a:solidFill>
                  <a:schemeClr val="tx1"/>
                </a:solidFill>
              </a:rPr>
              <a:t>LCD</a:t>
            </a:r>
            <a:r>
              <a:rPr lang="ko-KR" altLang="en-US" sz="2000" b="0" dirty="0">
                <a:solidFill>
                  <a:schemeClr val="tx1"/>
                </a:solidFill>
              </a:rPr>
              <a:t>에 출력하는 부 프로그램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LCD_OUT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MOVLW	BUFFER		; initialize pointer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초기값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MOVWF	FSR		;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초기값을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initialize pointer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넣음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String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데이터를 출력하기 위한 시작 코드 출력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MOVLW	0A2H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MOVWF	COM_B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RS232C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	MOVF	INDF, W		; buffer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내용을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옮김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MOVWF	COM_B		; W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통신 출력 변수로 이동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	RS232C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DELAYX		;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안정된 동작을 위한 지연시간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마지막을 확인함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MOVF	INDF, W		; buffer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내용을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옮김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BTFSC	STATUS,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; '00'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인가 확인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RETURN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INCF	FSR, F		; </a:t>
            </a:r>
            <a:r>
              <a:rPr lang="en-US" altLang="ko-KR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inc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pointer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GOTO	NEX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ko-KR" sz="1800" dirty="0"/>
          </a:p>
        </p:txBody>
      </p:sp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381000" y="1214422"/>
            <a:ext cx="7848600" cy="4957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8C9F3505-24FB-42A6-8E26-0A8EC56DB42A}" type="slidenum">
              <a:rPr lang="en-US" altLang="ko-KR"/>
              <a:pPr algn="r"/>
              <a:t>21</a:t>
            </a:fld>
            <a:endParaRPr lang="en-US" altLang="ko-KR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</a:t>
            </a:r>
            <a:r>
              <a:rPr lang="en-US" altLang="ko-KR"/>
              <a:t>7) </a:t>
            </a:r>
            <a:r>
              <a:rPr lang="ko-KR" altLang="en-US"/>
              <a:t>부 프로그램 </a:t>
            </a:r>
            <a:r>
              <a:rPr lang="en-US" altLang="ko-KR"/>
              <a:t>LCD_OUT</a:t>
            </a:r>
            <a:r>
              <a:rPr lang="ko-KR" altLang="en-US"/>
              <a:t>을 이용하여 글자 표시하기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900" dirty="0"/>
              <a:t>	</a:t>
            </a:r>
            <a:endParaRPr lang="en-US" altLang="ko-KR" sz="90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900" dirty="0" smtClean="0"/>
              <a:t>	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표시글자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' I LOVE 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앞부분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변수설정 등은 당연히 필요하지요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그리고 서로 중복되지 않게 설정해야 됩니다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	EQU	??H	</a:t>
            </a:r>
            <a:r>
              <a:rPr lang="en-US" altLang="ko-KR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다른 변수와 주소가 중복되지 않게 큰 주소를 사용할 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글자를 넣는 프로그램</a:t>
            </a:r>
          </a:p>
          <a:p>
            <a:pPr>
              <a:lnSpc>
                <a:spcPct val="80000"/>
              </a:lnSpc>
              <a:buFontTx/>
              <a:buNone/>
            </a:pP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MOVLW	' 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'I'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 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'L'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'O'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'V'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BUFFER+5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'E'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 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'1'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MOVLW	00		; end code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MOVWF	BUFFER+9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들어 있는 내용을 출력하는 부분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MOVLW	BUFFER		; initialize pointer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초기값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MOVWF	FSR		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초기값을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initialize pointer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넣음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CALL	LCD_OUT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BBLP	GOTO	BBLP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;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프로그램 종료</a:t>
            </a:r>
          </a:p>
          <a:p>
            <a:pPr>
              <a:lnSpc>
                <a:spcPct val="80000"/>
              </a:lnSpc>
              <a:buFontTx/>
              <a:buNone/>
            </a:pP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381000" y="1214422"/>
            <a:ext cx="6934200" cy="5000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4C66976B-B9EB-4CEB-BC02-E652FF628D32}" type="slidenum">
              <a:rPr lang="en-US" altLang="ko-KR"/>
              <a:pPr algn="r"/>
              <a:t>22</a:t>
            </a:fld>
            <a:endParaRPr lang="en-US" altLang="ko-KR" dirty="0"/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직렬 통신 수신 프로그램 만들기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04조선굵은고딕" pitchFamily="18" charset="-127"/>
              <a:ea typeface="04조선굵은고딕" pitchFamily="18" charset="-127"/>
            </a:endParaRPr>
          </a:p>
          <a:p>
            <a:endParaRPr lang="en-US" altLang="ko-KR" dirty="0">
              <a:latin typeface="04조선굵은고딕" pitchFamily="18" charset="-127"/>
              <a:ea typeface="04조선굵은고딕" pitchFamily="18" charset="-127"/>
            </a:endParaRP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1) start bit </a:t>
            </a:r>
            <a:r>
              <a:rPr lang="ko-KR" altLang="en-US" dirty="0">
                <a:latin typeface="+mn-ea"/>
              </a:rPr>
              <a:t>들어왔는지 확인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2) baud rate</a:t>
            </a:r>
            <a:r>
              <a:rPr lang="ko-KR" altLang="en-US" dirty="0">
                <a:latin typeface="+mn-ea"/>
              </a:rPr>
              <a:t>의 절반에 해당하는 시간 지연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신호 안정 때까지 기다림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3) start bit </a:t>
            </a:r>
            <a:r>
              <a:rPr lang="ko-KR" altLang="en-US" dirty="0">
                <a:latin typeface="+mn-ea"/>
              </a:rPr>
              <a:t>다시 확인 </a:t>
            </a:r>
            <a:r>
              <a:rPr lang="en-US" altLang="ko-KR" dirty="0">
                <a:latin typeface="+mn-ea"/>
              </a:rPr>
              <a:t>(OK?)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4) </a:t>
            </a:r>
            <a:r>
              <a:rPr lang="ko-KR" altLang="en-US" dirty="0">
                <a:latin typeface="+mn-ea"/>
              </a:rPr>
              <a:t>수신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초기화</a:t>
            </a:r>
          </a:p>
          <a:p>
            <a:pPr>
              <a:buFontTx/>
              <a:buNone/>
            </a:pPr>
            <a:r>
              <a:rPr lang="en-US" altLang="ko-KR" dirty="0">
                <a:latin typeface="+mn-ea"/>
              </a:rPr>
              <a:t>5) baud rate </a:t>
            </a:r>
            <a:r>
              <a:rPr lang="ko-KR" altLang="en-US" dirty="0">
                <a:latin typeface="+mn-ea"/>
              </a:rPr>
              <a:t>시간 지연 후 입력 값을 </a:t>
            </a:r>
            <a:r>
              <a:rPr lang="en-US" altLang="ko-KR" dirty="0">
                <a:latin typeface="+mn-ea"/>
              </a:rPr>
              <a:t>bit 0~7</a:t>
            </a:r>
            <a:r>
              <a:rPr lang="ko-KR" altLang="en-US" dirty="0">
                <a:latin typeface="+mn-ea"/>
              </a:rPr>
              <a:t>에 넣음 </a:t>
            </a:r>
            <a:r>
              <a:rPr lang="en-US" altLang="ko-KR" dirty="0">
                <a:latin typeface="+mn-ea"/>
              </a:rPr>
              <a:t>(shift </a:t>
            </a:r>
            <a:r>
              <a:rPr lang="ko-KR" altLang="en-US" dirty="0">
                <a:latin typeface="+mn-ea"/>
              </a:rPr>
              <a:t>명령어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31B1352C-B3F7-45CF-AAA8-365615EE2AD3}" type="slidenum">
              <a:rPr lang="en-US" altLang="ko-KR"/>
              <a:pPr algn="r"/>
              <a:t>23</a:t>
            </a:fld>
            <a:endParaRPr lang="en-US" altLang="ko-KR" dirty="0"/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8) </a:t>
            </a:r>
            <a:r>
              <a:rPr lang="ko-KR" altLang="en-US" dirty="0"/>
              <a:t>직렬 통신 받기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altLang="ko-KR" sz="140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RS232R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MOVLW	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MOVWF	COM_C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RR11	BTFSC	PORTA, 1	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;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 bit=0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들어옴 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GOTO	RR11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DELAY1		; 1/4800/2 sec delay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BTFSC	PORTA, 1	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;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 bit=0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들어옴 확인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GOTO	RR11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데이터가 들어옴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T_LP	CALL	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DELAY2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; 1/4800 sec delay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RRF	RX_DATA, F	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 이동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BCF	RX_DATA, 7	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수신 데이터를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위치에 넣음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BTFSC	PORTA, 1	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데이터를 읽음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BSF	RX_DATA, 7	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수신 데이터를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위치에 넣음</a:t>
            </a:r>
          </a:p>
          <a:p>
            <a:pPr>
              <a:lnSpc>
                <a:spcPct val="80000"/>
              </a:lnSpc>
              <a:buFontTx/>
              <a:buNone/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DECFSZ	COM_C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GOTO	T_LP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CALL	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DELAY2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; stop bit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BTFSC	PORTA,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RETURN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; data error --&gt; '00' code return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CLRF	RX_DATA		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받는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 clear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RETURN</a:t>
            </a:r>
          </a:p>
        </p:txBody>
      </p:sp>
      <p:sp>
        <p:nvSpPr>
          <p:cNvPr id="304132" name="Rectangle 4"/>
          <p:cNvSpPr>
            <a:spLocks noChangeArrowheads="1"/>
          </p:cNvSpPr>
          <p:nvPr/>
        </p:nvSpPr>
        <p:spPr bwMode="auto">
          <a:xfrm>
            <a:off x="457200" y="1285860"/>
            <a:ext cx="6629400" cy="48863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내장된 통신기능 사용하기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24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내장된 통신기능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MSSP (Master Synchronous Serial Port): SPI mode, I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C mode</a:t>
            </a:r>
          </a:p>
          <a:p>
            <a:pPr lvl="1"/>
            <a:r>
              <a:rPr lang="en-US" altLang="ko-KR" b="1" dirty="0" smtClean="0"/>
              <a:t>USART</a:t>
            </a:r>
          </a:p>
          <a:p>
            <a:endParaRPr lang="en-US" altLang="ko-KR" dirty="0"/>
          </a:p>
          <a:p>
            <a:r>
              <a:rPr lang="en-US" altLang="ko-KR" dirty="0" smtClean="0"/>
              <a:t>USART (Universal Synchronous Asynchronous Receiver Transmitter)</a:t>
            </a:r>
          </a:p>
          <a:p>
            <a:pPr lvl="1"/>
            <a:r>
              <a:rPr lang="en-US" altLang="ko-KR" b="1" dirty="0" smtClean="0"/>
              <a:t>Asynchronous operation: full duplex</a:t>
            </a:r>
          </a:p>
          <a:p>
            <a:pPr lvl="1"/>
            <a:r>
              <a:rPr lang="en-US" altLang="ko-KR" dirty="0" smtClean="0"/>
              <a:t>Synchronous operation: master, half duplex</a:t>
            </a:r>
          </a:p>
          <a:p>
            <a:pPr lvl="1"/>
            <a:r>
              <a:rPr lang="en-US" altLang="ko-KR" dirty="0"/>
              <a:t>Synchronous operation: </a:t>
            </a:r>
            <a:r>
              <a:rPr lang="en-US" altLang="ko-KR" dirty="0" smtClean="0"/>
              <a:t>slave, </a:t>
            </a:r>
            <a:r>
              <a:rPr lang="en-US" altLang="ko-KR" dirty="0"/>
              <a:t>half </a:t>
            </a:r>
            <a:r>
              <a:rPr lang="en-US" altLang="ko-KR" dirty="0" smtClean="0"/>
              <a:t>duplex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UART </a:t>
            </a:r>
            <a:r>
              <a:rPr lang="ko-KR" altLang="en-US" dirty="0" smtClean="0"/>
              <a:t>사용시 설정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조건 </a:t>
            </a:r>
            <a:r>
              <a:rPr lang="en-US" altLang="ko-KR" dirty="0" smtClean="0">
                <a:sym typeface="Wingdings" pitchFamily="2" charset="2"/>
              </a:rPr>
              <a:t> TXSTA (</a:t>
            </a:r>
            <a:r>
              <a:rPr lang="ko-KR" altLang="en-US" dirty="0" smtClean="0">
                <a:sym typeface="Wingdings" pitchFamily="2" charset="2"/>
              </a:rPr>
              <a:t>송신</a:t>
            </a:r>
            <a:r>
              <a:rPr lang="en-US" altLang="ko-KR" dirty="0" smtClean="0">
                <a:sym typeface="Wingdings" pitchFamily="2" charset="2"/>
              </a:rPr>
              <a:t>), RCSTA (</a:t>
            </a:r>
            <a:r>
              <a:rPr lang="ko-KR" altLang="en-US" dirty="0" smtClean="0">
                <a:sym typeface="Wingdings" pitchFamily="2" charset="2"/>
              </a:rPr>
              <a:t>수신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 속도 </a:t>
            </a:r>
            <a:r>
              <a:rPr lang="en-US" altLang="ko-KR" dirty="0" smtClean="0"/>
              <a:t>(Baud rate) </a:t>
            </a:r>
            <a:r>
              <a:rPr lang="en-US" altLang="ko-KR" dirty="0" smtClean="0">
                <a:sym typeface="Wingdings" pitchFamily="2" charset="2"/>
              </a:rPr>
              <a:t> SPBRG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5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25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39" y="1268760"/>
            <a:ext cx="8105775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020272" y="4941168"/>
            <a:ext cx="129614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26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06" y="188640"/>
            <a:ext cx="7062788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9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27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37" y="105911"/>
            <a:ext cx="6588224" cy="674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6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28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6" y="1876425"/>
            <a:ext cx="7024688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22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FEFAE391-E658-433F-A729-3E2069A979EA}" type="slidenum">
              <a:rPr lang="en-US" altLang="ko-KR"/>
              <a:pPr algn="r"/>
              <a:t>2</a:t>
            </a:fld>
            <a:endParaRPr lang="en-US" altLang="ko-KR" dirty="0"/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HLCD114</a:t>
            </a:r>
            <a:endParaRPr lang="en-US" altLang="ko-KR" dirty="0"/>
          </a:p>
        </p:txBody>
      </p:sp>
      <p:pic>
        <p:nvPicPr>
          <p:cNvPr id="307211" name="Picture 11" descr="prod_im06_lcdh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98573"/>
            <a:ext cx="3627904" cy="2330559"/>
          </a:xfrm>
          <a:prstGeom prst="rect">
            <a:avLst/>
          </a:prstGeom>
          <a:noFill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3641672"/>
            <a:ext cx="5305454" cy="257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7728" y="2071678"/>
            <a:ext cx="42100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29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93" y="1340768"/>
            <a:ext cx="551021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30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81" y="1326033"/>
            <a:ext cx="5557838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5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31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464371"/>
            <a:ext cx="6915150" cy="294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75792"/>
            <a:ext cx="7010400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28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송신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이용 절차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32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6" y="1287006"/>
            <a:ext cx="8015043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6" y="3717032"/>
            <a:ext cx="813674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89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송신을 위한 프로그램 순서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33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TX PORT</a:t>
            </a:r>
            <a:r>
              <a:rPr lang="ko-KR" altLang="en-US" dirty="0" smtClean="0"/>
              <a:t>를 출력상태로 만든다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SPBRG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BAUD RATE </a:t>
            </a:r>
            <a:r>
              <a:rPr lang="ko-KR" altLang="en-US" dirty="0" smtClean="0"/>
              <a:t>값을 써 넣는다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TXSTA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SYNC=0, RCSTA SPEN=1</a:t>
            </a:r>
            <a:r>
              <a:rPr lang="ko-KR" altLang="en-US" dirty="0" smtClean="0"/>
              <a:t>로 만든다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err="1" smtClean="0"/>
              <a:t>비동기식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직렬포트 사용 허가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CREN=0 (</a:t>
            </a:r>
            <a:r>
              <a:rPr lang="ko-KR" altLang="en-US" dirty="0" smtClean="0"/>
              <a:t>수신금지</a:t>
            </a:r>
            <a:r>
              <a:rPr lang="en-US" altLang="ko-KR" dirty="0" smtClean="0"/>
              <a:t>): * interrupt</a:t>
            </a:r>
            <a:r>
              <a:rPr lang="ko-KR" altLang="en-US" dirty="0" smtClean="0"/>
              <a:t>로 수신을 할 경우에 사용</a:t>
            </a:r>
            <a:endParaRPr lang="en-US" altLang="ko-KR" dirty="0" smtClean="0"/>
          </a:p>
          <a:p>
            <a:r>
              <a:rPr lang="en-US" altLang="ko-KR" dirty="0" smtClean="0"/>
              <a:t>TXEN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전송허가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TXREG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넣는다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넣으면 자동으로 출력된다</a:t>
            </a:r>
            <a:r>
              <a:rPr lang="en-US" altLang="ko-KR" dirty="0" smtClean="0"/>
              <a:t>.)</a:t>
            </a:r>
          </a:p>
          <a:p>
            <a:r>
              <a:rPr lang="ko-KR" altLang="en-US" dirty="0" smtClean="0"/>
              <a:t>전송이 끝날 때까지 대기한다</a:t>
            </a:r>
            <a:r>
              <a:rPr lang="en-US" altLang="ko-KR" dirty="0" smtClean="0"/>
              <a:t>. (TRMT BIT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될 때까지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4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송신을 위한 프로그램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800" dirty="0"/>
              <a:t>(</a:t>
            </a:r>
            <a:r>
              <a:rPr lang="ko-KR" altLang="en-US" sz="1800" dirty="0"/>
              <a:t>전송완료 인터럽트는 잘 사용하지 않음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34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; </a:t>
            </a:r>
            <a:r>
              <a:rPr lang="en-US" altLang="ko-KR" dirty="0">
                <a:solidFill>
                  <a:schemeClr val="tx1"/>
                </a:solidFill>
              </a:rPr>
              <a:t>---------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송신 설정 부 </a:t>
            </a:r>
            <a:r>
              <a:rPr lang="en-US" altLang="ko-KR" dirty="0" smtClean="0">
                <a:solidFill>
                  <a:schemeClr val="tx1"/>
                </a:solidFill>
              </a:rPr>
              <a:t>---------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BSF		STATUS, RP0	; BANK 1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BCF		TRISC, 6		; TX </a:t>
            </a:r>
            <a:r>
              <a:rPr lang="ko-KR" altLang="en-US" dirty="0" smtClean="0">
                <a:solidFill>
                  <a:schemeClr val="tx1"/>
                </a:solidFill>
              </a:rPr>
              <a:t>단자를 출력으로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MOVLW		B’00100100’	; BIT2(BRGH=1), BIT5(TXEN=1)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MOVWF		TXSTA		; </a:t>
            </a:r>
            <a:r>
              <a:rPr lang="ko-KR" altLang="en-US" dirty="0" smtClean="0">
                <a:solidFill>
                  <a:schemeClr val="tx1"/>
                </a:solidFill>
              </a:rPr>
              <a:t>전송허가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고속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MOVLW		.51		; BAUD RATE 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 4M 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기준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(4800 bps)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	MOVWF		SPBRG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	BCF		STATUS, RP0	; BANK 0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	MOVLW		B’10000000’	; BIT7(SPEN=1: </a:t>
            </a:r>
            <a:r>
              <a:rPr lang="ko-KR" altLang="en-US" dirty="0" smtClean="0">
                <a:solidFill>
                  <a:schemeClr val="tx1"/>
                </a:solidFill>
                <a:sym typeface="Wingdings" pitchFamily="2" charset="2"/>
              </a:rPr>
              <a:t>직렬포트 허가</a:t>
            </a:r>
            <a:r>
              <a:rPr lang="en-US" altLang="ko-KR" dirty="0" smtClean="0">
                <a:solidFill>
                  <a:schemeClr val="tx1"/>
                </a:solidFill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MOVWF		RCSTA		; </a:t>
            </a:r>
            <a:r>
              <a:rPr lang="ko-KR" altLang="en-US" dirty="0" err="1" smtClean="0">
                <a:solidFill>
                  <a:schemeClr val="tx1"/>
                </a:solidFill>
              </a:rPr>
              <a:t>비동기</a:t>
            </a:r>
            <a:r>
              <a:rPr lang="ko-KR" altLang="en-US" dirty="0" smtClean="0">
                <a:solidFill>
                  <a:schemeClr val="tx1"/>
                </a:solidFill>
              </a:rPr>
              <a:t> 직렬 포트 </a:t>
            </a:r>
            <a:r>
              <a:rPr lang="ko-KR" altLang="en-US" dirty="0" err="1" smtClean="0">
                <a:solidFill>
                  <a:schemeClr val="tx1"/>
                </a:solidFill>
              </a:rPr>
              <a:t>인에이블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;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; --------- </a:t>
            </a:r>
            <a:r>
              <a:rPr lang="ko-KR" altLang="en-US" dirty="0" smtClean="0">
                <a:solidFill>
                  <a:schemeClr val="tx1"/>
                </a:solidFill>
              </a:rPr>
              <a:t>송신 데이터 이동 </a:t>
            </a:r>
            <a:r>
              <a:rPr lang="en-US" altLang="ko-KR" dirty="0" smtClean="0">
                <a:solidFill>
                  <a:schemeClr val="tx1"/>
                </a:solidFill>
              </a:rPr>
              <a:t>----------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MOVLW		33H		; </a:t>
            </a:r>
            <a:r>
              <a:rPr lang="ko-KR" altLang="en-US" dirty="0" smtClean="0">
                <a:solidFill>
                  <a:schemeClr val="tx1"/>
                </a:solidFill>
              </a:rPr>
              <a:t>송신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MOVWF		TXREG		; </a:t>
            </a:r>
            <a:r>
              <a:rPr lang="ko-KR" altLang="en-US" dirty="0" smtClean="0">
                <a:solidFill>
                  <a:schemeClr val="tx1"/>
                </a:solidFill>
              </a:rPr>
              <a:t>송신 데이터 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; </a:t>
            </a:r>
            <a:r>
              <a:rPr lang="en-US" altLang="ko-KR" dirty="0">
                <a:solidFill>
                  <a:schemeClr val="tx1"/>
                </a:solidFill>
              </a:rPr>
              <a:t>--------- </a:t>
            </a:r>
            <a:r>
              <a:rPr lang="ko-KR" altLang="en-US" dirty="0" smtClean="0">
                <a:solidFill>
                  <a:schemeClr val="tx1"/>
                </a:solidFill>
              </a:rPr>
              <a:t>송신이 완료되었는가를 확인 </a:t>
            </a:r>
            <a:r>
              <a:rPr lang="en-US" altLang="ko-KR" dirty="0" smtClean="0">
                <a:solidFill>
                  <a:schemeClr val="tx1"/>
                </a:solidFill>
              </a:rPr>
              <a:t>----------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LP	BSF		STATUS, RP0	; BANK 1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BTFSS		TXSTA, TRMT	; </a:t>
            </a:r>
            <a:r>
              <a:rPr lang="ko-KR" altLang="en-US" dirty="0" smtClean="0">
                <a:solidFill>
                  <a:schemeClr val="tx1"/>
                </a:solidFill>
              </a:rPr>
              <a:t>송신완료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GOTO		LP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BCF		STATUS, RP0	; BANK 0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 ; --------- </a:t>
            </a:r>
            <a:r>
              <a:rPr lang="ko-KR" altLang="en-US" dirty="0">
                <a:solidFill>
                  <a:schemeClr val="tx1"/>
                </a:solidFill>
              </a:rPr>
              <a:t>송신 </a:t>
            </a:r>
            <a:r>
              <a:rPr lang="ko-KR" altLang="en-US" dirty="0" smtClean="0">
                <a:solidFill>
                  <a:schemeClr val="tx1"/>
                </a:solidFill>
              </a:rPr>
              <a:t>완</a:t>
            </a:r>
            <a:r>
              <a:rPr lang="ko-KR" altLang="en-US" dirty="0">
                <a:solidFill>
                  <a:schemeClr val="tx1"/>
                </a:solidFill>
              </a:rPr>
              <a:t>료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----------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7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송신부의 </a:t>
            </a:r>
            <a:r>
              <a:rPr lang="ko-KR" altLang="en-US" dirty="0" err="1" smtClean="0"/>
              <a:t>부프로그램화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35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TX_OUT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		; W-</a:t>
            </a:r>
            <a:r>
              <a:rPr lang="en-US" altLang="ko-KR" dirty="0" err="1" smtClean="0">
                <a:solidFill>
                  <a:schemeClr val="tx1"/>
                </a:solidFill>
              </a:rPr>
              <a:t>reg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내용이 출력됨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TXREG		; </a:t>
            </a:r>
            <a:r>
              <a:rPr lang="ko-KR" altLang="en-US" dirty="0" smtClean="0">
                <a:solidFill>
                  <a:schemeClr val="tx1"/>
                </a:solidFill>
              </a:rPr>
              <a:t>송신 데이터 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; </a:t>
            </a:r>
            <a:r>
              <a:rPr lang="en-US" altLang="ko-KR" dirty="0">
                <a:solidFill>
                  <a:schemeClr val="tx1"/>
                </a:solidFill>
              </a:rPr>
              <a:t>--------- </a:t>
            </a:r>
            <a:r>
              <a:rPr lang="ko-KR" altLang="en-US" dirty="0">
                <a:solidFill>
                  <a:schemeClr val="tx1"/>
                </a:solidFill>
              </a:rPr>
              <a:t>송신이 완료되었는가를 확인 </a:t>
            </a:r>
            <a:r>
              <a:rPr lang="en-US" altLang="ko-KR" dirty="0">
                <a:solidFill>
                  <a:schemeClr val="tx1"/>
                </a:solidFill>
              </a:rPr>
              <a:t>----------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LP	BSF		STATUS, RP0	; BANK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BTFSS		TXSTA, TRMT	; </a:t>
            </a:r>
            <a:r>
              <a:rPr lang="ko-KR" altLang="en-US" dirty="0">
                <a:solidFill>
                  <a:schemeClr val="tx1"/>
                </a:solidFill>
              </a:rPr>
              <a:t>송신완료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GOTO		LP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BCF		STATUS, RP0	; BANK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NOP				; </a:t>
            </a:r>
            <a:r>
              <a:rPr lang="ko-KR" altLang="en-US" dirty="0" smtClean="0">
                <a:solidFill>
                  <a:schemeClr val="tx1"/>
                </a:solidFill>
              </a:rPr>
              <a:t>약간의 지연이 필요할 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RETURN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0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36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54" y="20670"/>
            <a:ext cx="6962775" cy="37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32" y="3717032"/>
            <a:ext cx="6996113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00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수신을 위한 프로그램 순서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37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RX PORT</a:t>
            </a:r>
            <a:r>
              <a:rPr lang="ko-KR" altLang="en-US" dirty="0" smtClean="0"/>
              <a:t>를 입력상태로 만든다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SPBRG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BAUD RATE </a:t>
            </a:r>
            <a:r>
              <a:rPr lang="ko-KR" altLang="en-US" dirty="0" smtClean="0"/>
              <a:t>값을 써 넣는다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TXSTA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SYNC=0, RCSTA SPEN=1</a:t>
            </a:r>
            <a:r>
              <a:rPr lang="ko-KR" altLang="en-US" dirty="0" smtClean="0"/>
              <a:t>로 만든다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err="1" smtClean="0"/>
              <a:t>비동기식</a:t>
            </a:r>
            <a:r>
              <a:rPr lang="ko-KR" altLang="en-US" dirty="0" smtClean="0"/>
              <a:t> 직렬포트 사용 허가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CREN=1 (</a:t>
            </a:r>
            <a:r>
              <a:rPr lang="ko-KR" altLang="en-US" dirty="0" smtClean="0"/>
              <a:t>수신 가능상태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RCIF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되면 한 </a:t>
            </a:r>
            <a:r>
              <a:rPr lang="en-US" altLang="ko-KR" dirty="0" smtClean="0"/>
              <a:t>BYTE</a:t>
            </a:r>
            <a:r>
              <a:rPr lang="ko-KR" altLang="en-US" dirty="0" smtClean="0"/>
              <a:t>가 수신된 것이다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RCREG</a:t>
            </a:r>
            <a:r>
              <a:rPr lang="ko-KR" altLang="en-US" dirty="0" smtClean="0"/>
              <a:t>를 읽는다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3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수신을 위한 프로그램 </a:t>
            </a:r>
            <a:r>
              <a:rPr lang="en-US" altLang="ko-KR" dirty="0" smtClean="0"/>
              <a:t>(1/2)</a:t>
            </a:r>
            <a:br>
              <a:rPr lang="en-US" altLang="ko-KR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인터럽트를 이용하지 않는  수신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38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; </a:t>
            </a:r>
            <a:r>
              <a:rPr lang="ko-KR" altLang="en-US" dirty="0" smtClean="0">
                <a:solidFill>
                  <a:schemeClr val="tx1"/>
                </a:solidFill>
              </a:rPr>
              <a:t>수신을 위한 초기 조건 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BSF		STATUS, RP0		; BANK 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BSF		TRISC, 7			; RX PIN</a:t>
            </a:r>
            <a:r>
              <a:rPr lang="ko-KR" altLang="en-US" dirty="0" smtClean="0">
                <a:solidFill>
                  <a:schemeClr val="tx1"/>
                </a:solidFill>
              </a:rPr>
              <a:t>을 입력으로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MOVLW		B’00100100’		; </a:t>
            </a:r>
            <a:r>
              <a:rPr lang="ko-KR" altLang="en-US" dirty="0" smtClean="0">
                <a:solidFill>
                  <a:schemeClr val="tx1"/>
                </a:solidFill>
              </a:rPr>
              <a:t>전송허가 </a:t>
            </a:r>
            <a:r>
              <a:rPr lang="en-US" altLang="ko-KR" dirty="0" smtClean="0">
                <a:solidFill>
                  <a:schemeClr val="tx1"/>
                </a:solidFill>
              </a:rPr>
              <a:t>TXEN=1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	TXSTA			; </a:t>
            </a:r>
            <a:r>
              <a:rPr lang="ko-KR" altLang="en-US" dirty="0" err="1" smtClean="0">
                <a:solidFill>
                  <a:schemeClr val="tx1"/>
                </a:solidFill>
              </a:rPr>
              <a:t>비동기모</a:t>
            </a:r>
            <a:r>
              <a:rPr lang="ko-KR" altLang="en-US" dirty="0" err="1">
                <a:solidFill>
                  <a:schemeClr val="tx1"/>
                </a:solidFill>
              </a:rPr>
              <a:t>드</a:t>
            </a:r>
            <a:r>
              <a:rPr lang="ko-KR" altLang="en-US" dirty="0" smtClean="0">
                <a:solidFill>
                  <a:schemeClr val="tx1"/>
                </a:solidFill>
              </a:rPr>
              <a:t> 고속 </a:t>
            </a:r>
            <a:r>
              <a:rPr lang="en-US" altLang="ko-KR" dirty="0" smtClean="0">
                <a:solidFill>
                  <a:schemeClr val="tx1"/>
                </a:solidFill>
              </a:rPr>
              <a:t>BRGH=1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MOVLW		.25			; 9600 bps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	SPBRG			; BAUD RATE </a:t>
            </a:r>
            <a:r>
              <a:rPr lang="ko-KR" altLang="en-US" dirty="0" smtClean="0">
                <a:solidFill>
                  <a:schemeClr val="tx1"/>
                </a:solidFill>
              </a:rPr>
              <a:t>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BCF		STATUS, RP0		; BANK 0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MOVLW		B’10010000’		; </a:t>
            </a:r>
            <a:r>
              <a:rPr lang="ko-KR" altLang="en-US" dirty="0" smtClean="0">
                <a:solidFill>
                  <a:schemeClr val="tx1"/>
                </a:solidFill>
              </a:rPr>
              <a:t>직렬포트 허가 </a:t>
            </a:r>
            <a:r>
              <a:rPr lang="en-US" altLang="ko-KR" dirty="0" smtClean="0">
                <a:solidFill>
                  <a:schemeClr val="tx1"/>
                </a:solidFill>
              </a:rPr>
              <a:t>SPEN=1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	RCSTA			; </a:t>
            </a:r>
            <a:r>
              <a:rPr lang="ko-KR" altLang="en-US" dirty="0" smtClean="0">
                <a:solidFill>
                  <a:schemeClr val="tx1"/>
                </a:solidFill>
              </a:rPr>
              <a:t>연속 수신 허가 </a:t>
            </a:r>
            <a:r>
              <a:rPr lang="en-US" altLang="ko-KR" dirty="0" smtClean="0">
                <a:solidFill>
                  <a:schemeClr val="tx1"/>
                </a:solidFill>
              </a:rPr>
              <a:t>CREN=1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; </a:t>
            </a:r>
            <a:r>
              <a:rPr lang="ko-KR" altLang="en-US" dirty="0" smtClean="0">
                <a:solidFill>
                  <a:schemeClr val="tx1"/>
                </a:solidFill>
              </a:rPr>
              <a:t>이 이하부터 수신할 수 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; </a:t>
            </a:r>
            <a:r>
              <a:rPr lang="ko-KR" altLang="en-US" dirty="0" smtClean="0">
                <a:solidFill>
                  <a:schemeClr val="tx1"/>
                </a:solidFill>
              </a:rPr>
              <a:t>수신을 위한 </a:t>
            </a:r>
            <a:r>
              <a:rPr lang="ko-KR" altLang="en-US" dirty="0" err="1" smtClean="0">
                <a:solidFill>
                  <a:schemeClr val="tx1"/>
                </a:solidFill>
              </a:rPr>
              <a:t>부프로그램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</a:rPr>
              <a:t>결과는 </a:t>
            </a:r>
            <a:r>
              <a:rPr lang="en-US" altLang="ko-KR" dirty="0" smtClean="0">
                <a:solidFill>
                  <a:schemeClr val="tx1"/>
                </a:solidFill>
              </a:rPr>
              <a:t>READ_BUF</a:t>
            </a:r>
            <a:r>
              <a:rPr lang="ko-KR" altLang="en-US" dirty="0" smtClean="0">
                <a:solidFill>
                  <a:schemeClr val="tx1"/>
                </a:solidFill>
              </a:rPr>
              <a:t>에 저장됨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LP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BTFSS		PIR1, RCIF			; </a:t>
            </a:r>
            <a:r>
              <a:rPr lang="ko-KR" altLang="en-US" dirty="0" smtClean="0">
                <a:solidFill>
                  <a:schemeClr val="tx1"/>
                </a:solidFill>
              </a:rPr>
              <a:t>수신대기 </a:t>
            </a:r>
            <a:r>
              <a:rPr lang="en-US" altLang="ko-KR" dirty="0" smtClean="0">
                <a:solidFill>
                  <a:schemeClr val="tx1"/>
                </a:solidFill>
              </a:rPr>
              <a:t>RCIF=1</a:t>
            </a:r>
            <a:r>
              <a:rPr lang="ko-KR" altLang="en-US" dirty="0" smtClean="0">
                <a:solidFill>
                  <a:schemeClr val="tx1"/>
                </a:solidFill>
              </a:rPr>
              <a:t>이면 수신완료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GOTO		LP			; </a:t>
            </a:r>
            <a:r>
              <a:rPr lang="ko-KR" altLang="en-US" dirty="0" smtClean="0">
                <a:solidFill>
                  <a:schemeClr val="tx1"/>
                </a:solidFill>
              </a:rPr>
              <a:t>수신 </a:t>
            </a:r>
            <a:r>
              <a:rPr lang="ko-KR" altLang="en-US" dirty="0" err="1" smtClean="0">
                <a:solidFill>
                  <a:schemeClr val="tx1"/>
                </a:solidFill>
              </a:rPr>
              <a:t>완료시까지</a:t>
            </a:r>
            <a:r>
              <a:rPr lang="ko-KR" altLang="en-US" dirty="0" smtClean="0">
                <a:solidFill>
                  <a:schemeClr val="tx1"/>
                </a:solidFill>
              </a:rPr>
              <a:t> 대기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MOVF		RCREG, W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	READ_BUF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RETURN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7D213777-0B04-4FF2-9E76-2EAA5726A766}" type="slidenum">
              <a:rPr lang="en-US" altLang="ko-KR"/>
              <a:pPr algn="r"/>
              <a:t>3</a:t>
            </a:fld>
            <a:endParaRPr lang="en-US" altLang="ko-KR" dirty="0"/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표준코드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ASCII (American Standard Code for Information Interchange)</a:t>
            </a:r>
          </a:p>
          <a:p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대소영문자</a:t>
            </a:r>
          </a:p>
          <a:p>
            <a:r>
              <a:rPr lang="en-US" altLang="ko-KR" dirty="0"/>
              <a:t>128</a:t>
            </a:r>
            <a:r>
              <a:rPr lang="ko-KR" altLang="en-US" dirty="0"/>
              <a:t>개</a:t>
            </a:r>
            <a:r>
              <a:rPr lang="en-US" altLang="ko-KR" dirty="0"/>
              <a:t>(2</a:t>
            </a:r>
            <a:r>
              <a:rPr lang="ko-KR" altLang="en-US" dirty="0"/>
              <a:t>진수 </a:t>
            </a:r>
            <a:r>
              <a:rPr lang="en-US" altLang="ko-KR" dirty="0"/>
              <a:t>7</a:t>
            </a:r>
            <a:r>
              <a:rPr lang="ko-KR" altLang="en-US" dirty="0"/>
              <a:t>비트로 표현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확장 </a:t>
            </a:r>
            <a:r>
              <a:rPr lang="en-US" altLang="ko-KR" dirty="0"/>
              <a:t>ASCII (8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</a:p>
        </p:txBody>
      </p:sp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459111" y="2751770"/>
            <a:ext cx="4288094" cy="35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2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0000">
            <a:off x="4846507" y="3025151"/>
            <a:ext cx="4006591" cy="3147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수신을 위한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(2/2)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인터럽트를 </a:t>
            </a:r>
            <a:r>
              <a:rPr lang="ko-KR" altLang="en-US" sz="1800" dirty="0" smtClean="0"/>
              <a:t>이용</a:t>
            </a:r>
            <a:r>
              <a:rPr lang="ko-KR" altLang="en-US" sz="1800" dirty="0"/>
              <a:t>한</a:t>
            </a:r>
            <a:r>
              <a:rPr lang="ko-KR" altLang="en-US" sz="1800" dirty="0" smtClean="0"/>
              <a:t>  </a:t>
            </a:r>
            <a:r>
              <a:rPr lang="ko-KR" altLang="en-US" sz="1800" dirty="0"/>
              <a:t>수신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39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BSF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STATUS</a:t>
            </a:r>
            <a:r>
              <a:rPr lang="en-US" altLang="ko-KR" dirty="0">
                <a:solidFill>
                  <a:schemeClr val="tx1"/>
                </a:solidFill>
              </a:rPr>
              <a:t>, RP0		; BANK 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BSF	</a:t>
            </a:r>
            <a:r>
              <a:rPr lang="en-US" altLang="ko-KR" dirty="0" smtClean="0">
                <a:solidFill>
                  <a:schemeClr val="tx1"/>
                </a:solidFill>
              </a:rPr>
              <a:t>TRISC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r>
              <a:rPr lang="en-US" altLang="ko-KR" dirty="0">
                <a:solidFill>
                  <a:schemeClr val="tx1"/>
                </a:solidFill>
              </a:rPr>
              <a:t>		; RX PIN</a:t>
            </a:r>
            <a:r>
              <a:rPr lang="ko-KR" altLang="en-US" dirty="0">
                <a:solidFill>
                  <a:schemeClr val="tx1"/>
                </a:solidFill>
              </a:rPr>
              <a:t>을 입력으로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MOVLW	</a:t>
            </a:r>
            <a:r>
              <a:rPr lang="en-US" altLang="ko-KR" dirty="0" smtClean="0">
                <a:solidFill>
                  <a:schemeClr val="tx1"/>
                </a:solidFill>
              </a:rPr>
              <a:t>B’00100100</a:t>
            </a:r>
            <a:r>
              <a:rPr lang="en-US" altLang="ko-KR" dirty="0">
                <a:solidFill>
                  <a:schemeClr val="tx1"/>
                </a:solidFill>
              </a:rPr>
              <a:t>’		; </a:t>
            </a:r>
            <a:r>
              <a:rPr lang="ko-KR" altLang="en-US" dirty="0">
                <a:solidFill>
                  <a:schemeClr val="tx1"/>
                </a:solidFill>
              </a:rPr>
              <a:t>전송허가 </a:t>
            </a:r>
            <a:r>
              <a:rPr lang="en-US" altLang="ko-KR" dirty="0">
                <a:solidFill>
                  <a:schemeClr val="tx1"/>
                </a:solidFill>
              </a:rPr>
              <a:t>TXEN=1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MOVWF	</a:t>
            </a:r>
            <a:r>
              <a:rPr lang="en-US" altLang="ko-KR" dirty="0" smtClean="0">
                <a:solidFill>
                  <a:schemeClr val="tx1"/>
                </a:solidFill>
              </a:rPr>
              <a:t>TXSTA</a:t>
            </a:r>
            <a:r>
              <a:rPr lang="en-US" altLang="ko-KR" dirty="0">
                <a:solidFill>
                  <a:schemeClr val="tx1"/>
                </a:solidFill>
              </a:rPr>
              <a:t>		; </a:t>
            </a:r>
            <a:r>
              <a:rPr lang="ko-KR" altLang="en-US" dirty="0" err="1">
                <a:solidFill>
                  <a:schemeClr val="tx1"/>
                </a:solidFill>
              </a:rPr>
              <a:t>비동기모드</a:t>
            </a:r>
            <a:r>
              <a:rPr lang="ko-KR" altLang="en-US" dirty="0">
                <a:solidFill>
                  <a:schemeClr val="tx1"/>
                </a:solidFill>
              </a:rPr>
              <a:t> 고속 </a:t>
            </a:r>
            <a:r>
              <a:rPr lang="en-US" altLang="ko-KR" dirty="0">
                <a:solidFill>
                  <a:schemeClr val="tx1"/>
                </a:solidFill>
              </a:rPr>
              <a:t>BRGH=1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MOVLW	</a:t>
            </a:r>
            <a:r>
              <a:rPr lang="en-US" altLang="ko-KR" dirty="0" smtClean="0">
                <a:solidFill>
                  <a:schemeClr val="tx1"/>
                </a:solidFill>
              </a:rPr>
              <a:t>.25</a:t>
            </a:r>
            <a:r>
              <a:rPr lang="en-US" altLang="ko-KR" dirty="0">
                <a:solidFill>
                  <a:schemeClr val="tx1"/>
                </a:solidFill>
              </a:rPr>
              <a:t>		; 9600 bps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MOVWF	</a:t>
            </a:r>
            <a:r>
              <a:rPr lang="en-US" altLang="ko-KR" dirty="0" smtClean="0">
                <a:solidFill>
                  <a:schemeClr val="tx1"/>
                </a:solidFill>
              </a:rPr>
              <a:t>SPBRG</a:t>
            </a:r>
            <a:r>
              <a:rPr lang="en-US" altLang="ko-KR" dirty="0">
                <a:solidFill>
                  <a:schemeClr val="tx1"/>
                </a:solidFill>
              </a:rPr>
              <a:t>		; BAUD RATE </a:t>
            </a:r>
            <a:r>
              <a:rPr lang="ko-KR" altLang="en-US" dirty="0" smtClean="0">
                <a:solidFill>
                  <a:schemeClr val="tx1"/>
                </a:solidFill>
              </a:rPr>
              <a:t>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BSF	PIE1, RCIE		; </a:t>
            </a:r>
            <a:r>
              <a:rPr lang="ko-KR" altLang="en-US" dirty="0" smtClean="0">
                <a:solidFill>
                  <a:schemeClr val="tx1"/>
                </a:solidFill>
              </a:rPr>
              <a:t>수신 인터럽트 허용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BSF	INTCON, PEIE		; </a:t>
            </a:r>
            <a:r>
              <a:rPr lang="ko-KR" altLang="en-US" dirty="0" smtClean="0">
                <a:solidFill>
                  <a:schemeClr val="tx1"/>
                </a:solidFill>
              </a:rPr>
              <a:t>주변 인터럽트 허용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BSF	INTCON, GIE		; </a:t>
            </a:r>
            <a:r>
              <a:rPr lang="ko-KR" altLang="en-US" dirty="0" smtClean="0">
                <a:solidFill>
                  <a:schemeClr val="tx1"/>
                </a:solidFill>
              </a:rPr>
              <a:t>전체 인터럽트 허용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BCF	STATUS, RP0		; BANK 0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MOVLW	B’10010000’		; </a:t>
            </a:r>
            <a:r>
              <a:rPr lang="ko-KR" altLang="en-US" dirty="0" smtClean="0">
                <a:solidFill>
                  <a:schemeClr val="tx1"/>
                </a:solidFill>
              </a:rPr>
              <a:t>직렬 포트 허가 </a:t>
            </a:r>
            <a:r>
              <a:rPr lang="en-US" altLang="ko-KR" dirty="0" smtClean="0">
                <a:solidFill>
                  <a:schemeClr val="tx1"/>
                </a:solidFill>
              </a:rPr>
              <a:t>SPEN=1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RCSTA		; </a:t>
            </a:r>
            <a:r>
              <a:rPr lang="ko-KR" altLang="en-US" dirty="0" smtClean="0">
                <a:solidFill>
                  <a:schemeClr val="tx1"/>
                </a:solidFill>
              </a:rPr>
              <a:t>연속 수신 허가 </a:t>
            </a:r>
            <a:r>
              <a:rPr lang="en-US" altLang="ko-KR" dirty="0" smtClean="0">
                <a:solidFill>
                  <a:schemeClr val="tx1"/>
                </a:solidFill>
              </a:rPr>
              <a:t>CREN=1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; ---------- </a:t>
            </a:r>
            <a:r>
              <a:rPr lang="ko-KR" altLang="en-US" dirty="0" smtClean="0">
                <a:solidFill>
                  <a:schemeClr val="tx1"/>
                </a:solidFill>
              </a:rPr>
              <a:t>초기 설정이 끝남 </a:t>
            </a:r>
            <a:r>
              <a:rPr lang="en-US" altLang="ko-KR" dirty="0" smtClean="0">
                <a:solidFill>
                  <a:schemeClr val="tx1"/>
                </a:solidFill>
              </a:rPr>
              <a:t>----------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; main loop start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LOOP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	……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GOTO	LOOP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; ISR: Interrupt</a:t>
            </a:r>
            <a:r>
              <a:rPr lang="ko-KR" altLang="en-US" dirty="0" smtClean="0">
                <a:solidFill>
                  <a:schemeClr val="tx1"/>
                </a:solidFill>
              </a:rPr>
              <a:t>로 수신하여 결과를 </a:t>
            </a:r>
            <a:r>
              <a:rPr lang="en-US" altLang="ko-KR" dirty="0" smtClean="0">
                <a:solidFill>
                  <a:schemeClr val="tx1"/>
                </a:solidFill>
              </a:rPr>
              <a:t>READ_BUF</a:t>
            </a:r>
            <a:r>
              <a:rPr lang="ko-KR" altLang="en-US" dirty="0" smtClean="0">
                <a:solidFill>
                  <a:schemeClr val="tx1"/>
                </a:solidFill>
              </a:rPr>
              <a:t>에 넣음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RX_ISR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BCF	PIR1, RCIF		; </a:t>
            </a:r>
            <a:r>
              <a:rPr lang="ko-KR" altLang="en-US" dirty="0" smtClean="0">
                <a:solidFill>
                  <a:schemeClr val="tx1"/>
                </a:solidFill>
              </a:rPr>
              <a:t>수신 인터럽트 플래그 </a:t>
            </a:r>
            <a:r>
              <a:rPr lang="ko-KR" altLang="en-US" dirty="0" err="1" smtClean="0">
                <a:solidFill>
                  <a:schemeClr val="tx1"/>
                </a:solidFill>
              </a:rPr>
              <a:t>클리어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MOVF	RCREG, W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MOVWF	READ_BUF		; RCREG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DATA</a:t>
            </a:r>
            <a:r>
              <a:rPr lang="ko-KR" altLang="en-US" dirty="0" smtClean="0">
                <a:solidFill>
                  <a:schemeClr val="tx1"/>
                </a:solidFill>
              </a:rPr>
              <a:t>를 읽어서 저장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GOTO	RETIF		; interrupt return </a:t>
            </a:r>
            <a:r>
              <a:rPr lang="ko-KR" altLang="en-US" dirty="0" smtClean="0">
                <a:solidFill>
                  <a:schemeClr val="tx1"/>
                </a:solidFill>
              </a:rPr>
              <a:t>부분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/>
              <a:t>4) LCD</a:t>
            </a:r>
            <a:r>
              <a:rPr lang="ko-KR" altLang="en-US" dirty="0"/>
              <a:t>에 ‘우리’ 라는 글자 </a:t>
            </a:r>
            <a:r>
              <a:rPr lang="ko-KR" altLang="en-US" dirty="0" smtClean="0"/>
              <a:t>쓰기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40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; '</a:t>
            </a:r>
            <a:r>
              <a:rPr lang="ko-KR" altLang="en-US" dirty="0">
                <a:solidFill>
                  <a:schemeClr val="tx1"/>
                </a:solidFill>
              </a:rPr>
              <a:t>우리</a:t>
            </a:r>
            <a:r>
              <a:rPr lang="en-US" altLang="ko-KR" dirty="0">
                <a:solidFill>
                  <a:schemeClr val="tx1"/>
                </a:solidFill>
              </a:rPr>
              <a:t>'</a:t>
            </a:r>
            <a:r>
              <a:rPr lang="ko-KR" altLang="en-US" dirty="0">
                <a:solidFill>
                  <a:schemeClr val="tx1"/>
                </a:solidFill>
              </a:rPr>
              <a:t>의 코드는 </a:t>
            </a:r>
            <a:r>
              <a:rPr lang="en-US" altLang="ko-KR" dirty="0">
                <a:solidFill>
                  <a:schemeClr val="tx1"/>
                </a:solidFill>
              </a:rPr>
              <a:t>'1' '01101' '10,100' '00001' + '1' '00111' '11,101' '00001' </a:t>
            </a:r>
            <a:r>
              <a:rPr lang="ko-KR" altLang="en-US" dirty="0">
                <a:solidFill>
                  <a:schemeClr val="tx1"/>
                </a:solidFill>
              </a:rPr>
              <a:t>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MOVLW	B'10110110'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CALL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en-US" altLang="ko-KR" dirty="0" smtClean="0">
                <a:solidFill>
                  <a:schemeClr val="tx1"/>
                </a:solidFill>
              </a:rPr>
              <a:t>TX_OUT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CALL		DELAY		; </a:t>
            </a:r>
            <a:r>
              <a:rPr lang="ko-KR" altLang="en-US" dirty="0">
                <a:solidFill>
                  <a:schemeClr val="tx1"/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MOVLW</a:t>
            </a:r>
            <a:r>
              <a:rPr lang="en-US" altLang="ko-KR" dirty="0">
                <a:solidFill>
                  <a:schemeClr val="tx1"/>
                </a:solidFill>
              </a:rPr>
              <a:t>	B'10000001'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CALL		</a:t>
            </a:r>
            <a:r>
              <a:rPr lang="en-US" altLang="ko-KR" dirty="0" smtClean="0">
                <a:solidFill>
                  <a:schemeClr val="tx1"/>
                </a:solidFill>
              </a:rPr>
              <a:t>TX_OUT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CALL</a:t>
            </a:r>
            <a:r>
              <a:rPr lang="en-US" altLang="ko-KR" dirty="0">
                <a:solidFill>
                  <a:schemeClr val="tx1"/>
                </a:solidFill>
              </a:rPr>
              <a:t>		DELAY		; </a:t>
            </a:r>
            <a:r>
              <a:rPr lang="ko-KR" altLang="en-US" dirty="0">
                <a:solidFill>
                  <a:schemeClr val="tx1"/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MOVLW</a:t>
            </a:r>
            <a:r>
              <a:rPr lang="en-US" altLang="ko-KR" dirty="0">
                <a:solidFill>
                  <a:schemeClr val="tx1"/>
                </a:solidFill>
              </a:rPr>
              <a:t>	B'10011111'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CALL</a:t>
            </a:r>
            <a:r>
              <a:rPr lang="en-US" altLang="ko-KR" dirty="0">
                <a:solidFill>
                  <a:schemeClr val="tx1"/>
                </a:solidFill>
              </a:rPr>
              <a:t>		TX_OUT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CALL</a:t>
            </a:r>
            <a:r>
              <a:rPr lang="en-US" altLang="ko-KR" dirty="0">
                <a:solidFill>
                  <a:schemeClr val="tx1"/>
                </a:solidFill>
              </a:rPr>
              <a:t>		DELAY		; </a:t>
            </a:r>
            <a:r>
              <a:rPr lang="ko-KR" altLang="en-US" dirty="0">
                <a:solidFill>
                  <a:schemeClr val="tx1"/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MOVLW</a:t>
            </a:r>
            <a:r>
              <a:rPr lang="en-US" altLang="ko-KR" dirty="0">
                <a:solidFill>
                  <a:schemeClr val="tx1"/>
                </a:solidFill>
              </a:rPr>
              <a:t>	B'10100001'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CALL</a:t>
            </a:r>
            <a:r>
              <a:rPr lang="en-US" altLang="ko-KR" dirty="0">
                <a:solidFill>
                  <a:schemeClr val="tx1"/>
                </a:solidFill>
              </a:rPr>
              <a:t>		TX_OUT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CALL</a:t>
            </a:r>
            <a:r>
              <a:rPr lang="en-US" altLang="ko-KR" dirty="0">
                <a:solidFill>
                  <a:schemeClr val="tx1"/>
                </a:solidFill>
              </a:rPr>
              <a:t>		DELAY		; </a:t>
            </a:r>
            <a:r>
              <a:rPr lang="ko-KR" altLang="en-US" dirty="0">
                <a:solidFill>
                  <a:schemeClr val="tx1"/>
                </a:solidFill>
              </a:rPr>
              <a:t>안정된 동작을 위하여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>BBLP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GOTO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BBLP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5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/>
              <a:t>6) buffer</a:t>
            </a:r>
            <a:r>
              <a:rPr lang="ko-KR" altLang="en-US" dirty="0"/>
              <a:t>에 들어있는 내용을 </a:t>
            </a:r>
            <a:r>
              <a:rPr lang="en-US" altLang="ko-KR" dirty="0"/>
              <a:t>LCD</a:t>
            </a:r>
            <a:r>
              <a:rPr lang="ko-KR" altLang="en-US" dirty="0"/>
              <a:t>에 출력하는 </a:t>
            </a:r>
            <a:r>
              <a:rPr lang="ko-KR" altLang="en-US" dirty="0" err="1" smtClean="0"/>
              <a:t>부프로그램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41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;</a:t>
            </a:r>
            <a:r>
              <a:rPr lang="en-US" altLang="ko-KR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 smtClean="0">
                <a:solidFill>
                  <a:schemeClr val="tx1"/>
                </a:solidFill>
              </a:rPr>
              <a:t>	MOVLW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BUFFER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; </a:t>
            </a:r>
            <a:r>
              <a:rPr lang="en-US" altLang="ko-KR" sz="1700" dirty="0">
                <a:solidFill>
                  <a:schemeClr val="tx1"/>
                </a:solidFill>
              </a:rPr>
              <a:t>initialize pointer</a:t>
            </a:r>
            <a:r>
              <a:rPr lang="ko-KR" altLang="en-US" sz="1700" dirty="0">
                <a:solidFill>
                  <a:schemeClr val="tx1"/>
                </a:solidFill>
              </a:rPr>
              <a:t>의 초기값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;</a:t>
            </a:r>
            <a:r>
              <a:rPr lang="ko-KR" altLang="en-US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 smtClean="0">
                <a:solidFill>
                  <a:schemeClr val="tx1"/>
                </a:solidFill>
              </a:rPr>
              <a:t>	MOVWF</a:t>
            </a:r>
            <a:r>
              <a:rPr lang="en-US" altLang="ko-KR" sz="1700" dirty="0">
                <a:solidFill>
                  <a:schemeClr val="tx1"/>
                </a:solidFill>
              </a:rPr>
              <a:t>	FSR	</a:t>
            </a:r>
            <a:r>
              <a:rPr lang="en-US" altLang="ko-KR" sz="1700" dirty="0" smtClean="0">
                <a:solidFill>
                  <a:schemeClr val="tx1"/>
                </a:solidFill>
              </a:rPr>
              <a:t>	; </a:t>
            </a:r>
            <a:r>
              <a:rPr lang="ko-KR" altLang="en-US" sz="1700" dirty="0">
                <a:solidFill>
                  <a:schemeClr val="tx1"/>
                </a:solidFill>
              </a:rPr>
              <a:t>초기값을 </a:t>
            </a:r>
            <a:r>
              <a:rPr lang="en-US" altLang="ko-KR" sz="1700" dirty="0">
                <a:solidFill>
                  <a:schemeClr val="tx1"/>
                </a:solidFill>
              </a:rPr>
              <a:t>initialize pointer</a:t>
            </a:r>
            <a:r>
              <a:rPr lang="ko-KR" altLang="en-US" sz="1700" dirty="0">
                <a:solidFill>
                  <a:schemeClr val="tx1"/>
                </a:solidFill>
              </a:rPr>
              <a:t>에 넣음</a:t>
            </a:r>
          </a:p>
          <a:p>
            <a:pPr>
              <a:lnSpc>
                <a:spcPct val="90000"/>
              </a:lnSpc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LCD_OUT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NEX</a:t>
            </a:r>
            <a:r>
              <a:rPr lang="ko-KR" altLang="en-US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MOVF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INDF, W	; buffer </a:t>
            </a:r>
            <a:r>
              <a:rPr lang="ko-KR" altLang="en-US" sz="1700" dirty="0" smtClean="0">
                <a:solidFill>
                  <a:schemeClr val="tx1"/>
                </a:solidFill>
              </a:rPr>
              <a:t>내용을 </a:t>
            </a:r>
            <a:r>
              <a:rPr lang="en-US" altLang="ko-KR" sz="1700" dirty="0" smtClean="0">
                <a:solidFill>
                  <a:schemeClr val="tx1"/>
                </a:solidFill>
              </a:rPr>
              <a:t>W</a:t>
            </a:r>
            <a:r>
              <a:rPr lang="ko-KR" altLang="en-US" sz="1700" dirty="0" smtClean="0">
                <a:solidFill>
                  <a:schemeClr val="tx1"/>
                </a:solidFill>
              </a:rPr>
              <a:t>로 옮김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	</a:t>
            </a:r>
            <a:r>
              <a:rPr lang="en-US" altLang="ko-KR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 smtClean="0">
                <a:solidFill>
                  <a:schemeClr val="tx1"/>
                </a:solidFill>
              </a:rPr>
              <a:t>CALL		TX_OUT</a:t>
            </a:r>
          </a:p>
          <a:p>
            <a:pPr>
              <a:lnSpc>
                <a:spcPct val="90000"/>
              </a:lnSpc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</a:t>
            </a:r>
            <a:r>
              <a:rPr lang="en-US" altLang="ko-KR" sz="1700" dirty="0">
                <a:solidFill>
                  <a:schemeClr val="tx1"/>
                </a:solidFill>
              </a:rPr>
              <a:t>	CALL	</a:t>
            </a:r>
            <a:r>
              <a:rPr lang="en-US" altLang="ko-KR" sz="1700" dirty="0" smtClean="0">
                <a:solidFill>
                  <a:schemeClr val="tx1"/>
                </a:solidFill>
              </a:rPr>
              <a:t>	DELAY	; </a:t>
            </a:r>
            <a:r>
              <a:rPr lang="ko-KR" altLang="en-US" sz="1700" dirty="0">
                <a:solidFill>
                  <a:schemeClr val="tx1"/>
                </a:solidFill>
              </a:rPr>
              <a:t>안정된 동작을 위한 </a:t>
            </a:r>
            <a:r>
              <a:rPr lang="ko-KR" altLang="en-US" sz="1700" dirty="0" smtClean="0">
                <a:solidFill>
                  <a:schemeClr val="tx1"/>
                </a:solidFill>
              </a:rPr>
              <a:t>시간지</a:t>
            </a:r>
            <a:r>
              <a:rPr lang="ko-KR" altLang="en-US" sz="1700" dirty="0">
                <a:solidFill>
                  <a:schemeClr val="tx1"/>
                </a:solidFill>
              </a:rPr>
              <a:t>연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			INCF		FSR, F	; increment pointer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; </a:t>
            </a:r>
            <a:r>
              <a:rPr lang="ko-KR" altLang="en-US" sz="1700" dirty="0" smtClean="0">
                <a:solidFill>
                  <a:schemeClr val="tx1"/>
                </a:solidFill>
              </a:rPr>
              <a:t>마지막을 확인함</a:t>
            </a:r>
            <a:endParaRPr lang="ko-KR" altLang="en-US" sz="17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	</a:t>
            </a:r>
            <a:r>
              <a:rPr lang="ko-KR" altLang="en-US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 smtClean="0">
                <a:solidFill>
                  <a:schemeClr val="tx1"/>
                </a:solidFill>
              </a:rPr>
              <a:t>MOVF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INDF, W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; buffer </a:t>
            </a:r>
            <a:r>
              <a:rPr lang="ko-KR" altLang="en-US" sz="1700" dirty="0" smtClean="0">
                <a:solidFill>
                  <a:schemeClr val="tx1"/>
                </a:solidFill>
              </a:rPr>
              <a:t>내용을 </a:t>
            </a:r>
            <a:r>
              <a:rPr lang="en-US" altLang="ko-KR" sz="1700" dirty="0" smtClean="0">
                <a:solidFill>
                  <a:schemeClr val="tx1"/>
                </a:solidFill>
              </a:rPr>
              <a:t>W</a:t>
            </a:r>
            <a:r>
              <a:rPr lang="ko-KR" altLang="en-US" sz="1700" dirty="0" smtClean="0">
                <a:solidFill>
                  <a:schemeClr val="tx1"/>
                </a:solidFill>
              </a:rPr>
              <a:t>로 옮김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ko-KR" altLang="en-US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 smtClean="0">
                <a:solidFill>
                  <a:schemeClr val="tx1"/>
                </a:solidFill>
              </a:rPr>
              <a:t>	BTFSS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STATUS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en-US" altLang="ko-KR" sz="1700" dirty="0" smtClean="0">
                <a:solidFill>
                  <a:schemeClr val="tx1"/>
                </a:solidFill>
              </a:rPr>
              <a:t>Z ; </a:t>
            </a:r>
            <a:r>
              <a:rPr lang="en-US" altLang="ko-KR" sz="1700" dirty="0">
                <a:solidFill>
                  <a:schemeClr val="tx1"/>
                </a:solidFill>
              </a:rPr>
              <a:t>'00' </a:t>
            </a:r>
            <a:r>
              <a:rPr lang="ko-KR" altLang="en-US" sz="1700" dirty="0">
                <a:solidFill>
                  <a:schemeClr val="tx1"/>
                </a:solidFill>
              </a:rPr>
              <a:t>인가 확인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		</a:t>
            </a:r>
            <a:r>
              <a:rPr lang="en-US" altLang="ko-KR" sz="1700" dirty="0" smtClean="0">
                <a:solidFill>
                  <a:schemeClr val="tx1"/>
                </a:solidFill>
              </a:rPr>
              <a:t>	GOTO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NEX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; </a:t>
            </a:r>
            <a:r>
              <a:rPr lang="ko-KR" altLang="en-US" sz="1700" dirty="0" smtClean="0">
                <a:solidFill>
                  <a:schemeClr val="tx1"/>
                </a:solidFill>
              </a:rPr>
              <a:t>마지막 코드인 </a:t>
            </a:r>
            <a:r>
              <a:rPr lang="en-US" altLang="ko-KR" sz="1700" dirty="0" smtClean="0">
                <a:solidFill>
                  <a:schemeClr val="tx1"/>
                </a:solidFill>
              </a:rPr>
              <a:t>00 </a:t>
            </a:r>
            <a:r>
              <a:rPr lang="ko-KR" altLang="en-US" sz="1700" dirty="0" smtClean="0">
                <a:solidFill>
                  <a:schemeClr val="tx1"/>
                </a:solidFill>
              </a:rPr>
              <a:t>임 </a:t>
            </a:r>
            <a:r>
              <a:rPr lang="en-US" altLang="ko-KR" sz="1700" dirty="0" smtClean="0">
                <a:solidFill>
                  <a:schemeClr val="tx1"/>
                </a:solidFill>
              </a:rPr>
              <a:t>– </a:t>
            </a:r>
            <a:r>
              <a:rPr lang="ko-KR" altLang="en-US" sz="1700" dirty="0" smtClean="0">
                <a:solidFill>
                  <a:schemeClr val="tx1"/>
                </a:solidFill>
              </a:rPr>
              <a:t>글자 끝 코드 출력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	MOVLW		0	; 00</a:t>
            </a:r>
            <a:r>
              <a:rPr lang="ko-KR" altLang="en-US" sz="1700" dirty="0" smtClean="0">
                <a:solidFill>
                  <a:schemeClr val="tx1"/>
                </a:solidFill>
              </a:rPr>
              <a:t>을 통신 출력 변수로 이동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 smtClean="0">
                <a:solidFill>
                  <a:schemeClr val="tx1"/>
                </a:solidFill>
              </a:rPr>
              <a:t>	</a:t>
            </a: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CALL		TX_OUT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	CALL		DELAY	; </a:t>
            </a:r>
            <a:r>
              <a:rPr lang="ko-KR" altLang="en-US" sz="1700" dirty="0" smtClean="0">
                <a:solidFill>
                  <a:schemeClr val="tx1"/>
                </a:solidFill>
              </a:rPr>
              <a:t>안정된 동작을 위한 시간지연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</a:rPr>
              <a:t>	</a:t>
            </a:r>
            <a:r>
              <a:rPr lang="en-US" altLang="ko-KR" sz="1700" dirty="0" smtClean="0">
                <a:solidFill>
                  <a:schemeClr val="tx1"/>
                </a:solidFill>
              </a:rPr>
              <a:t>		RETURN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ko-KR" dirty="0"/>
          </a:p>
          <a:p>
            <a:pPr>
              <a:lnSpc>
                <a:spcPct val="90000"/>
              </a:lnSpc>
              <a:buFontTx/>
              <a:buNone/>
            </a:pPr>
            <a:endParaRPr lang="en-US" altLang="ko-KR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ko-KR" dirty="0"/>
          </a:p>
          <a:p>
            <a:pPr>
              <a:lnSpc>
                <a:spcPct val="90000"/>
              </a:lnSpc>
              <a:buFontTx/>
              <a:buNone/>
            </a:pPr>
            <a:endParaRPr lang="en-US" altLang="ko-KR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9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 </a:t>
            </a:r>
            <a:r>
              <a:rPr lang="en-US" altLang="ko-KR" dirty="0"/>
              <a:t>7) </a:t>
            </a:r>
            <a:r>
              <a:rPr lang="ko-KR" altLang="en-US" dirty="0" err="1"/>
              <a:t>부프로그램</a:t>
            </a:r>
            <a:r>
              <a:rPr lang="ko-KR" altLang="en-US" dirty="0"/>
              <a:t> </a:t>
            </a:r>
            <a:r>
              <a:rPr lang="en-US" altLang="ko-KR" dirty="0"/>
              <a:t>LCD_OUT</a:t>
            </a:r>
            <a:r>
              <a:rPr lang="ko-KR" altLang="en-US" dirty="0"/>
              <a:t>을 이용하여 글자 </a:t>
            </a:r>
            <a:r>
              <a:rPr lang="ko-KR" altLang="en-US" dirty="0" smtClean="0"/>
              <a:t>표시하기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42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; </a:t>
            </a:r>
            <a:r>
              <a:rPr lang="ko-KR" altLang="en-US" sz="3200" dirty="0">
                <a:solidFill>
                  <a:schemeClr val="tx1"/>
                </a:solidFill>
              </a:rPr>
              <a:t>표시글자</a:t>
            </a:r>
            <a:r>
              <a:rPr lang="en-US" altLang="ko-KR" sz="3200" dirty="0">
                <a:solidFill>
                  <a:schemeClr val="tx1"/>
                </a:solidFill>
              </a:rPr>
              <a:t>: ' I LOVE 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; </a:t>
            </a:r>
            <a:r>
              <a:rPr lang="ko-KR" altLang="en-US" sz="3200" dirty="0">
                <a:solidFill>
                  <a:schemeClr val="tx1"/>
                </a:solidFill>
              </a:rPr>
              <a:t>앞부분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변수설정 등은 당연히 </a:t>
            </a:r>
            <a:r>
              <a:rPr lang="ko-KR" altLang="en-US" sz="3200" dirty="0" smtClean="0">
                <a:solidFill>
                  <a:schemeClr val="tx1"/>
                </a:solidFill>
              </a:rPr>
              <a:t>필요하며</a:t>
            </a:r>
            <a:r>
              <a:rPr lang="en-US" altLang="ko-KR" sz="3200" dirty="0" smtClean="0">
                <a:solidFill>
                  <a:schemeClr val="tx1"/>
                </a:solidFill>
              </a:rPr>
              <a:t>, </a:t>
            </a:r>
            <a:r>
              <a:rPr lang="ko-KR" altLang="en-US" sz="3200" dirty="0" smtClean="0">
                <a:solidFill>
                  <a:schemeClr val="tx1"/>
                </a:solidFill>
              </a:rPr>
              <a:t>서로 </a:t>
            </a:r>
            <a:r>
              <a:rPr lang="ko-KR" altLang="en-US" sz="3200" dirty="0">
                <a:solidFill>
                  <a:schemeClr val="tx1"/>
                </a:solidFill>
              </a:rPr>
              <a:t>중복되지 않게 설정해야 됩니다</a:t>
            </a:r>
            <a:r>
              <a:rPr lang="en-US" altLang="ko-KR" sz="3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	BUFFER</a:t>
            </a: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EQU    ??</a:t>
            </a:r>
            <a:r>
              <a:rPr lang="en-US" altLang="ko-KR" sz="3200" dirty="0">
                <a:solidFill>
                  <a:schemeClr val="tx1"/>
                </a:solidFill>
              </a:rPr>
              <a:t>H	; </a:t>
            </a:r>
            <a:r>
              <a:rPr lang="ko-KR" altLang="en-US" sz="3200" dirty="0">
                <a:solidFill>
                  <a:schemeClr val="tx1"/>
                </a:solidFill>
              </a:rPr>
              <a:t>다른 변수와 주소가 중복되지 않게 큰 주소를 사용할 것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; </a:t>
            </a:r>
            <a:r>
              <a:rPr lang="ko-KR" altLang="en-US" sz="3200" dirty="0">
                <a:solidFill>
                  <a:schemeClr val="tx1"/>
                </a:solidFill>
              </a:rPr>
              <a:t>데이터 </a:t>
            </a:r>
            <a:r>
              <a:rPr lang="en-US" altLang="ko-KR" sz="3200" dirty="0">
                <a:solidFill>
                  <a:schemeClr val="tx1"/>
                </a:solidFill>
              </a:rPr>
              <a:t>buffer</a:t>
            </a:r>
            <a:r>
              <a:rPr lang="ko-KR" altLang="en-US" sz="3200" dirty="0">
                <a:solidFill>
                  <a:schemeClr val="tx1"/>
                </a:solidFill>
              </a:rPr>
              <a:t>에 글자를 넣는 프로그램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ko-KR" altLang="en-US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MOVLW	' 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MOVWF	BUFFER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MOVLW</a:t>
            </a:r>
            <a:r>
              <a:rPr lang="en-US" altLang="ko-KR" sz="3200" dirty="0">
                <a:solidFill>
                  <a:schemeClr val="tx1"/>
                </a:solidFill>
              </a:rPr>
              <a:t>	'I'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MOVWF	BUFFER+1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MOVLW</a:t>
            </a:r>
            <a:r>
              <a:rPr lang="en-US" altLang="ko-KR" sz="3200" dirty="0">
                <a:solidFill>
                  <a:schemeClr val="tx1"/>
                </a:solidFill>
              </a:rPr>
              <a:t>	' 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MOVWF	BUFFER+2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MOVLW	'L'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MOVWF</a:t>
            </a:r>
            <a:r>
              <a:rPr lang="en-US" altLang="ko-KR" sz="3200" dirty="0">
                <a:solidFill>
                  <a:schemeClr val="tx1"/>
                </a:solidFill>
              </a:rPr>
              <a:t>	BUFFER+3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MOVLW	'O'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MOVWF</a:t>
            </a:r>
            <a:r>
              <a:rPr lang="en-US" altLang="ko-KR" sz="3200" dirty="0">
                <a:solidFill>
                  <a:schemeClr val="tx1"/>
                </a:solidFill>
              </a:rPr>
              <a:t>	BUFFER+4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MOVLW	'V'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MOVWF</a:t>
            </a:r>
            <a:r>
              <a:rPr lang="en-US" altLang="ko-KR" sz="3200" dirty="0">
                <a:solidFill>
                  <a:schemeClr val="tx1"/>
                </a:solidFill>
              </a:rPr>
              <a:t>	BUFFER+5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MOVLW	'E'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MOVWF</a:t>
            </a:r>
            <a:r>
              <a:rPr lang="en-US" altLang="ko-KR" sz="3200" dirty="0">
                <a:solidFill>
                  <a:schemeClr val="tx1"/>
                </a:solidFill>
              </a:rPr>
              <a:t>	BUFFER+6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MOVLW	' 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MOVWF	BUFFER+7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MOVLW</a:t>
            </a:r>
            <a:r>
              <a:rPr lang="en-US" altLang="ko-KR" sz="3200" dirty="0">
                <a:solidFill>
                  <a:schemeClr val="tx1"/>
                </a:solidFill>
              </a:rPr>
              <a:t>	'1'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MOVWF	BUFFER+8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MOVLW</a:t>
            </a:r>
            <a:r>
              <a:rPr lang="en-US" altLang="ko-KR" sz="3200" dirty="0">
                <a:solidFill>
                  <a:schemeClr val="tx1"/>
                </a:solidFill>
              </a:rPr>
              <a:t>	00		; end code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MOVWF	BUFFER+9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32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>
                <a:solidFill>
                  <a:schemeClr val="tx1"/>
                </a:solidFill>
              </a:rPr>
              <a:t>; </a:t>
            </a:r>
            <a:r>
              <a:rPr lang="ko-KR" altLang="en-US" sz="3200" dirty="0">
                <a:solidFill>
                  <a:schemeClr val="tx1"/>
                </a:solidFill>
              </a:rPr>
              <a:t>데이터 </a:t>
            </a:r>
            <a:r>
              <a:rPr lang="en-US" altLang="ko-KR" sz="3200" dirty="0">
                <a:solidFill>
                  <a:schemeClr val="tx1"/>
                </a:solidFill>
              </a:rPr>
              <a:t>buffer</a:t>
            </a:r>
            <a:r>
              <a:rPr lang="ko-KR" altLang="en-US" sz="3200" dirty="0">
                <a:solidFill>
                  <a:schemeClr val="tx1"/>
                </a:solidFill>
              </a:rPr>
              <a:t>에 들어 있는 내용을 출력하는 부분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MOVLW</a:t>
            </a:r>
            <a:r>
              <a:rPr lang="en-US" altLang="ko-KR" sz="3200" dirty="0">
                <a:solidFill>
                  <a:schemeClr val="tx1"/>
                </a:solidFill>
              </a:rPr>
              <a:t>	BUFFER		; initialize pointer</a:t>
            </a:r>
            <a:r>
              <a:rPr lang="ko-KR" altLang="en-US" sz="3200" dirty="0">
                <a:solidFill>
                  <a:schemeClr val="tx1"/>
                </a:solidFill>
              </a:rPr>
              <a:t>의 초기값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ko-KR" altLang="en-US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MOVWF	FSR		; </a:t>
            </a:r>
            <a:r>
              <a:rPr lang="ko-KR" altLang="en-US" sz="3200" dirty="0">
                <a:solidFill>
                  <a:schemeClr val="tx1"/>
                </a:solidFill>
              </a:rPr>
              <a:t>초기값을 </a:t>
            </a:r>
            <a:r>
              <a:rPr lang="en-US" altLang="ko-KR" sz="3200" dirty="0">
                <a:solidFill>
                  <a:schemeClr val="tx1"/>
                </a:solidFill>
              </a:rPr>
              <a:t>initialize pointer</a:t>
            </a:r>
            <a:r>
              <a:rPr lang="ko-KR" altLang="en-US" sz="3200" dirty="0">
                <a:solidFill>
                  <a:schemeClr val="tx1"/>
                </a:solidFill>
              </a:rPr>
              <a:t>에 넣음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CALL</a:t>
            </a:r>
            <a:r>
              <a:rPr lang="en-US" altLang="ko-KR" sz="3200" dirty="0">
                <a:solidFill>
                  <a:schemeClr val="tx1"/>
                </a:solidFill>
              </a:rPr>
              <a:t>	LCD_OUT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BBLP </a:t>
            </a: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3200" dirty="0" smtClean="0">
                <a:solidFill>
                  <a:schemeClr val="tx1"/>
                </a:solidFill>
              </a:rPr>
              <a:t>	</a:t>
            </a:r>
            <a:r>
              <a:rPr lang="en-US" altLang="ko-KR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GOTO</a:t>
            </a:r>
            <a:r>
              <a:rPr lang="en-US" altLang="ko-KR" sz="3200" dirty="0">
                <a:solidFill>
                  <a:schemeClr val="tx1"/>
                </a:solidFill>
              </a:rPr>
              <a:t>	BBLP		; </a:t>
            </a:r>
            <a:r>
              <a:rPr lang="ko-KR" altLang="en-US" sz="3200" dirty="0">
                <a:solidFill>
                  <a:schemeClr val="tx1"/>
                </a:solidFill>
              </a:rPr>
              <a:t>프로그램 종료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3200" dirty="0">
                <a:solidFill>
                  <a:schemeClr val="tx1"/>
                </a:solidFill>
              </a:rPr>
              <a:t>	</a:t>
            </a:r>
            <a:r>
              <a:rPr lang="en-US" altLang="ko-KR" sz="3200" dirty="0" smtClean="0">
                <a:solidFill>
                  <a:schemeClr val="tx1"/>
                </a:solidFill>
              </a:rPr>
              <a:t>	END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EC631D6F-2BAF-45C6-9D0F-B7952AE125FF}" type="slidenum">
              <a:rPr lang="en-US" altLang="ko-KR"/>
              <a:pPr algn="r"/>
              <a:t>43</a:t>
            </a:fld>
            <a:endParaRPr lang="en-US" altLang="ko-KR" dirty="0"/>
          </a:p>
        </p:txBody>
      </p:sp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DELAY </a:t>
            </a:r>
            <a:r>
              <a:rPr lang="ko-KR" altLang="en-US" dirty="0" smtClean="0"/>
              <a:t>루틴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0"/>
            <a:ext cx="3970784" cy="344094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 smtClean="0">
                <a:solidFill>
                  <a:schemeClr val="tx1"/>
                </a:solidFill>
              </a:rPr>
              <a:t>;--- </a:t>
            </a:r>
            <a:r>
              <a:rPr lang="en-US" altLang="ko-KR" sz="1600" dirty="0">
                <a:solidFill>
                  <a:schemeClr val="tx1"/>
                </a:solidFill>
              </a:rPr>
              <a:t>BAUD-RATE DELAY ---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;--- 208USEC DELAY   ---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DELAYB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MOVLW	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en-US" altLang="ko-KR" sz="1600" dirty="0">
                <a:solidFill>
                  <a:schemeClr val="tx1"/>
                </a:solidFill>
              </a:rPr>
              <a:t>51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MOVWF	</a:t>
            </a:r>
            <a:r>
              <a:rPr lang="en-US" altLang="ko-KR" sz="1600" dirty="0" smtClean="0">
                <a:solidFill>
                  <a:schemeClr val="tx1"/>
                </a:solidFill>
              </a:rPr>
              <a:t>DBUF1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LP1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NOP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DECFSZ	</a:t>
            </a:r>
            <a:r>
              <a:rPr lang="en-US" altLang="ko-KR" sz="1600" dirty="0" smtClean="0">
                <a:solidFill>
                  <a:schemeClr val="tx1"/>
                </a:solidFill>
              </a:rPr>
              <a:t>DBUF1</a:t>
            </a:r>
            <a:r>
              <a:rPr lang="en-US" altLang="ko-KR" sz="1600" dirty="0">
                <a:solidFill>
                  <a:schemeClr val="tx1"/>
                </a:solidFill>
              </a:rPr>
              <a:t>, 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GOTO		</a:t>
            </a:r>
            <a:r>
              <a:rPr lang="en-US" altLang="ko-KR" sz="1600" dirty="0" smtClean="0">
                <a:solidFill>
                  <a:schemeClr val="tx1"/>
                </a:solidFill>
              </a:rPr>
              <a:t>LP1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RETURN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0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ko-KR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1556791"/>
            <a:ext cx="4176464" cy="34409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 smtClean="0">
                <a:latin typeface="Times New Roman" pitchFamily="18" charset="0"/>
                <a:cs typeface="Times New Roman" pitchFamily="18" charset="0"/>
              </a:rPr>
              <a:t>;--- 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LONG DELAY FOR LCD COMMAND </a:t>
            </a:r>
            <a:r>
              <a:rPr lang="en-US" altLang="ko-KR" sz="1600" dirty="0" smtClean="0">
                <a:latin typeface="Times New Roman" pitchFamily="18" charset="0"/>
                <a:cs typeface="Times New Roman" pitchFamily="18" charset="0"/>
              </a:rPr>
              <a:t> ---</a:t>
            </a:r>
            <a:endParaRPr lang="en-US" altLang="ko-KR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DELAY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MOVLW		0FFH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MOVWF		DBUF2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LP2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MOVLW		05H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MOVWF		DBUF3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LP3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NOP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DECFSZ		DBUF3, 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GOTO		LP3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DECFSZ		DBUF2, 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GOTO		LP2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ko-KR" sz="1600" dirty="0" smtClean="0">
                <a:latin typeface="Times New Roman" pitchFamily="18" charset="0"/>
                <a:cs typeface="Times New Roman" pitchFamily="18" charset="0"/>
              </a:rPr>
              <a:t>RETURN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</a:t>
            </a:r>
            <a:r>
              <a:rPr lang="ko-KR" altLang="en-US" dirty="0"/>
              <a:t>루틴 </a:t>
            </a:r>
            <a:r>
              <a:rPr lang="en-US" altLang="ko-KR" dirty="0" smtClean="0"/>
              <a:t>(2/2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BEDD84E-25D4-4983-8AA1-2863C96F08D9}" type="slidenum">
              <a:rPr lang="ko-KR" altLang="en-US" b="0" smtClean="0"/>
              <a:pPr algn="r"/>
              <a:t>44</a:t>
            </a:fld>
            <a:r>
              <a:rPr lang="ko-KR" altLang="en-US" b="0" dirty="0" smtClean="0"/>
              <a:t>       </a:t>
            </a:r>
            <a:endParaRPr lang="ko-KR" altLang="en-US" b="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; ABOUT 1 SEC	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DELAY1S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MOVLW		.100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MOVWF		DBUF4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LP4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MOVLW		.100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MOVWF		DBUF5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LP5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MOVLW		.24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MOVWF		DBUF6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LP6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NOP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DECFSZ		DBUF6, F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GOTO		LP6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DECFSZ		DBUF5, F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GOTO		LP5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DECFSZ		DBUF4, F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GOTO		LP4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	RETURN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94178" y="1196752"/>
            <a:ext cx="3960440" cy="48965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7FF6BE83-B6C3-45A6-8B88-D84674528390}" type="slidenum">
              <a:rPr lang="en-US" altLang="ko-KR"/>
              <a:pPr algn="r"/>
              <a:t>45</a:t>
            </a:fld>
            <a:endParaRPr lang="en-US" altLang="ko-KR" dirty="0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주의 실험 내용</a:t>
            </a: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EX7-1.ASM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4)</a:t>
            </a:r>
            <a:r>
              <a:rPr lang="ko-KR" altLang="en-US" dirty="0"/>
              <a:t>를 실험으로 확인</a:t>
            </a:r>
            <a:endParaRPr lang="ko-KR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EX7-2.ASM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4)</a:t>
            </a:r>
            <a:r>
              <a:rPr lang="ko-KR" altLang="en-US" dirty="0"/>
              <a:t>를 변경하여 각자 이름 쓰기</a:t>
            </a:r>
          </a:p>
          <a:p>
            <a:pPr>
              <a:lnSpc>
                <a:spcPct val="9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EX7-3.ASM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4)</a:t>
            </a:r>
            <a:r>
              <a:rPr lang="ko-KR" altLang="en-US" dirty="0"/>
              <a:t>를 이용하여 </a:t>
            </a:r>
            <a:r>
              <a:rPr lang="en-US" altLang="ko-KR" dirty="0"/>
              <a:t>LCD </a:t>
            </a:r>
            <a:r>
              <a:rPr lang="ko-KR" altLang="en-US" dirty="0"/>
              <a:t>화면에서 특정 위치에서부터 학번과 </a:t>
            </a:r>
            <a:r>
              <a:rPr lang="ko-KR" altLang="en-US" dirty="0" smtClean="0"/>
              <a:t>이름 쓰기</a:t>
            </a:r>
            <a:endParaRPr lang="ko-KR" altLang="en-US" dirty="0"/>
          </a:p>
          <a:p>
            <a:pPr>
              <a:lnSpc>
                <a:spcPct val="9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EX7-4.ASM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7)</a:t>
            </a:r>
            <a:r>
              <a:rPr lang="ko-KR" altLang="en-US" dirty="0"/>
              <a:t>을 실험으로 확인</a:t>
            </a: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EX7-5.ASM</a:t>
            </a:r>
            <a:endParaRPr lang="en-US" altLang="ko-K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90000"/>
              </a:lnSpc>
            </a:pPr>
            <a:r>
              <a:rPr lang="en-US" altLang="ko-KR" dirty="0" smtClean="0"/>
              <a:t>EX7-4.ASM</a:t>
            </a:r>
            <a:r>
              <a:rPr lang="ko-KR" altLang="en-US" dirty="0" smtClean="0"/>
              <a:t>을 </a:t>
            </a:r>
            <a:r>
              <a:rPr lang="ko-KR" altLang="en-US" dirty="0"/>
              <a:t>이용하여 </a:t>
            </a:r>
            <a:r>
              <a:rPr lang="en-US" altLang="ko-KR" dirty="0"/>
              <a:t>LCD </a:t>
            </a:r>
            <a:r>
              <a:rPr lang="ko-KR" altLang="en-US" dirty="0"/>
              <a:t>화면에서 특정 위치에서부터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이름 </a:t>
            </a:r>
            <a:r>
              <a:rPr lang="ko-KR" altLang="en-US" dirty="0" smtClean="0"/>
              <a:t>쓰기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u="sng" dirty="0" smtClean="0"/>
              <a:t>각종 제어코드 활용해보기</a:t>
            </a: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EX7-6.ASM</a:t>
            </a:r>
            <a:endParaRPr lang="en-US" altLang="ko-K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9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7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표시되는 </a:t>
            </a:r>
            <a:r>
              <a:rPr lang="en-US" altLang="ko-KR" dirty="0" smtClean="0"/>
              <a:t>‘1’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증가시키기 </a:t>
            </a:r>
            <a:r>
              <a:rPr lang="en-US" altLang="ko-KR" dirty="0" smtClean="0"/>
              <a:t>(1~9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EX7-7.ASM</a:t>
            </a:r>
            <a:endParaRPr lang="en-US" altLang="ko-KR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9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4)</a:t>
            </a:r>
            <a:r>
              <a:rPr lang="ko-KR" altLang="en-US" dirty="0" smtClean="0"/>
              <a:t>를 실험으로 확인 </a:t>
            </a:r>
            <a:r>
              <a:rPr lang="en-US" altLang="ko-KR" dirty="0" smtClean="0"/>
              <a:t>(TX_OUT </a:t>
            </a:r>
            <a:r>
              <a:rPr lang="ko-KR" altLang="en-US" dirty="0" smtClean="0"/>
              <a:t>서브루틴 사용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7B56B3CB-7E5A-46AB-B3D9-9F08CC2F87AE}" type="slidenum">
              <a:rPr lang="en-US" altLang="ko-KR"/>
              <a:pPr algn="r"/>
              <a:t>4</a:t>
            </a:fld>
            <a:endParaRPr lang="en-US" altLang="ko-KR" dirty="0"/>
          </a:p>
        </p:txBody>
      </p:sp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직렬 통신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장치 사이의 직렬 데이터 전송 시 표준 </a:t>
            </a:r>
            <a:r>
              <a:rPr lang="en-US" altLang="ko-KR"/>
              <a:t>(protocol)</a:t>
            </a:r>
          </a:p>
          <a:p>
            <a:pPr lvl="1"/>
            <a:r>
              <a:rPr lang="ko-KR" altLang="en-US"/>
              <a:t>전기적 신호의 형태 </a:t>
            </a:r>
          </a:p>
          <a:p>
            <a:pPr lvl="1"/>
            <a:r>
              <a:rPr lang="ko-KR" altLang="en-US"/>
              <a:t>전송속도 </a:t>
            </a:r>
            <a:r>
              <a:rPr lang="en-US" altLang="ko-KR"/>
              <a:t>(baud rate; 1</a:t>
            </a:r>
            <a:r>
              <a:rPr lang="ko-KR" altLang="en-US"/>
              <a:t>초 동안 전송하는 </a:t>
            </a:r>
            <a:r>
              <a:rPr lang="en-US" altLang="ko-KR"/>
              <a:t>bit </a:t>
            </a:r>
            <a:r>
              <a:rPr lang="ko-KR" altLang="en-US"/>
              <a:t>수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9600 bps (bit per second) </a:t>
            </a:r>
            <a:r>
              <a:rPr lang="en-US" altLang="ko-KR">
                <a:sym typeface="Wingdings" pitchFamily="2" charset="2"/>
              </a:rPr>
              <a:t> 1200 byte/sec ?</a:t>
            </a:r>
          </a:p>
          <a:p>
            <a:pPr lvl="2"/>
            <a:r>
              <a:rPr lang="ko-KR" altLang="en-US">
                <a:sym typeface="Wingdings" pitchFamily="2" charset="2"/>
              </a:rPr>
              <a:t>데이터 시작</a:t>
            </a:r>
            <a:r>
              <a:rPr lang="en-US" altLang="ko-KR">
                <a:sym typeface="Wingdings" pitchFamily="2" charset="2"/>
              </a:rPr>
              <a:t>, </a:t>
            </a:r>
            <a:r>
              <a:rPr lang="ko-KR" altLang="en-US">
                <a:sym typeface="Wingdings" pitchFamily="2" charset="2"/>
              </a:rPr>
              <a:t>끝</a:t>
            </a:r>
            <a:r>
              <a:rPr lang="en-US" altLang="ko-KR">
                <a:sym typeface="Wingdings" pitchFamily="2" charset="2"/>
              </a:rPr>
              <a:t>, </a:t>
            </a:r>
            <a:r>
              <a:rPr lang="ko-KR" altLang="en-US">
                <a:sym typeface="Wingdings" pitchFamily="2" charset="2"/>
              </a:rPr>
              <a:t>패리티비트 추가</a:t>
            </a:r>
            <a:endParaRPr lang="ko-KR" altLang="en-US"/>
          </a:p>
          <a:p>
            <a:pPr lvl="1"/>
            <a:endParaRPr lang="ko-KR" altLang="en-US"/>
          </a:p>
          <a:p>
            <a:pPr lvl="2"/>
            <a:endParaRPr lang="en-US" altLang="ko-KR"/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3143248"/>
            <a:ext cx="57150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B2B952DD-FAA8-438C-956B-D21550672F03}" type="slidenum">
              <a:rPr lang="en-US" altLang="ko-KR"/>
              <a:pPr algn="r"/>
              <a:t>5</a:t>
            </a:fld>
            <a:endParaRPr lang="en-US" altLang="ko-KR" dirty="0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ko-KR" dirty="0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dirty="0"/>
          </a:p>
        </p:txBody>
      </p:sp>
      <p:pic>
        <p:nvPicPr>
          <p:cNvPr id="285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616747" y="1074569"/>
            <a:ext cx="5696511" cy="522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57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1038" y="3328988"/>
            <a:ext cx="1619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57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7468" y="1000108"/>
            <a:ext cx="105025" cy="12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F1BFDB02-1236-4810-8A21-38CFF198CE00}" type="slidenum">
              <a:rPr lang="en-US" altLang="ko-KR"/>
              <a:pPr algn="r"/>
              <a:t>6</a:t>
            </a:fld>
            <a:endParaRPr lang="en-US" altLang="ko-KR" dirty="0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모뎀과 </a:t>
            </a:r>
            <a:r>
              <a:rPr lang="ko-KR" altLang="en-US" dirty="0"/>
              <a:t>터미널간의 인터페이스 방법</a:t>
            </a:r>
          </a:p>
          <a:p>
            <a:r>
              <a:rPr lang="en-US" altLang="ko-KR" dirty="0"/>
              <a:t>EIA (</a:t>
            </a:r>
            <a:r>
              <a:rPr lang="ko-KR" altLang="en-US" dirty="0"/>
              <a:t>세계 전자공업협회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RS-x (</a:t>
            </a:r>
            <a:r>
              <a:rPr lang="en-US" altLang="ko-KR" dirty="0" smtClean="0"/>
              <a:t>recommended standard-x</a:t>
            </a:r>
            <a:r>
              <a:rPr lang="en-US" altLang="ko-KR" dirty="0"/>
              <a:t>)</a:t>
            </a:r>
            <a:r>
              <a:rPr lang="ko-KR" altLang="en-US" dirty="0"/>
              <a:t>규격</a:t>
            </a:r>
          </a:p>
          <a:p>
            <a:r>
              <a:rPr lang="en-US" altLang="ko-KR" dirty="0" smtClean="0"/>
              <a:t>25 pin(DB_25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en-US" altLang="ko-KR" dirty="0" smtClean="0">
                <a:sym typeface="Wingdings" pitchFamily="2" charset="2"/>
              </a:rPr>
              <a:t>9 pin(DB_9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r>
              <a:rPr lang="ko-KR" altLang="en-US" dirty="0"/>
              <a:t>전기적 규격 </a:t>
            </a:r>
          </a:p>
          <a:p>
            <a:pPr lvl="1"/>
            <a:r>
              <a:rPr lang="en-US" altLang="ko-KR" dirty="0"/>
              <a:t>0~5V </a:t>
            </a:r>
            <a:r>
              <a:rPr lang="en-US" altLang="ko-KR" dirty="0">
                <a:sym typeface="Wingdings" pitchFamily="2" charset="2"/>
              </a:rPr>
              <a:t> -</a:t>
            </a:r>
            <a:r>
              <a:rPr lang="en-US" altLang="ko-KR" dirty="0" smtClean="0">
                <a:sym typeface="Wingdings" pitchFamily="2" charset="2"/>
              </a:rPr>
              <a:t>8 ~ 8V </a:t>
            </a:r>
            <a:r>
              <a:rPr lang="ko-KR" altLang="en-US" dirty="0">
                <a:sym typeface="Wingdings" pitchFamily="2" charset="2"/>
              </a:rPr>
              <a:t>변환 </a:t>
            </a:r>
            <a:r>
              <a:rPr lang="en-US" altLang="ko-KR" dirty="0">
                <a:sym typeface="Wingdings" pitchFamily="2" charset="2"/>
              </a:rPr>
              <a:t>(MAX232C)</a:t>
            </a:r>
            <a:endParaRPr lang="en-US" altLang="ko-KR" dirty="0"/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2214546" y="3685607"/>
            <a:ext cx="48672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6B7251F4-8D04-490E-B1BF-290645BDEF29}" type="slidenum">
              <a:rPr lang="en-US" altLang="ko-KR"/>
              <a:pPr algn="r"/>
              <a:t>7</a:t>
            </a:fld>
            <a:endParaRPr lang="en-US" altLang="ko-KR" dirty="0"/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ko-KR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  <p:pic>
        <p:nvPicPr>
          <p:cNvPr id="3061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304800" y="1529260"/>
            <a:ext cx="853440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anchor="ctr"/>
          <a:lstStyle/>
          <a:p>
            <a:pPr algn="r"/>
            <a:fld id="{1FAEC2E8-E795-49E7-A10C-D68A7D5BAED0}" type="slidenum">
              <a:rPr lang="en-US" altLang="ko-KR"/>
              <a:pPr algn="r"/>
              <a:t>8</a:t>
            </a:fld>
            <a:endParaRPr lang="en-US" altLang="ko-KR" dirty="0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직렬 </a:t>
            </a:r>
            <a:r>
              <a:rPr lang="ko-KR" altLang="en-US" dirty="0" smtClean="0"/>
              <a:t>통신용 </a:t>
            </a:r>
            <a:r>
              <a:rPr lang="ko-KR" altLang="en-US" dirty="0"/>
              <a:t>보내는 신호 만들기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HLCD114 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줄</a:t>
            </a:r>
            <a:r>
              <a:rPr lang="en-US" altLang="ko-KR" dirty="0"/>
              <a:t>, 21</a:t>
            </a:r>
            <a:r>
              <a:rPr lang="ko-KR" altLang="en-US" dirty="0"/>
              <a:t>자</a:t>
            </a:r>
            <a:r>
              <a:rPr lang="en-US" altLang="ko-KR" dirty="0"/>
              <a:t>(</a:t>
            </a:r>
            <a:r>
              <a:rPr lang="ko-KR" altLang="en-US" dirty="0"/>
              <a:t>영문자</a:t>
            </a:r>
            <a:r>
              <a:rPr lang="en-US" altLang="ko-KR" dirty="0"/>
              <a:t>), 11</a:t>
            </a:r>
            <a:r>
              <a:rPr lang="ko-KR" altLang="en-US" dirty="0"/>
              <a:t>자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4800bps, 1 start bit, 8 bit data, no parity, 1 stop bit (10 bit)</a:t>
            </a:r>
          </a:p>
          <a:p>
            <a:pPr lvl="1"/>
            <a:r>
              <a:rPr lang="en-US" altLang="ko-KR" dirty="0"/>
              <a:t>1 bit data </a:t>
            </a:r>
            <a:r>
              <a:rPr lang="ko-KR" altLang="en-US" dirty="0"/>
              <a:t>출력 </a:t>
            </a:r>
            <a:r>
              <a:rPr lang="ko-KR" altLang="en-US" dirty="0">
                <a:sym typeface="Wingdings" pitchFamily="2" charset="2"/>
              </a:rPr>
              <a:t> </a:t>
            </a:r>
            <a:r>
              <a:rPr lang="en-US" altLang="ko-KR" dirty="0"/>
              <a:t>1/4800 sec </a:t>
            </a:r>
            <a:r>
              <a:rPr lang="ko-KR" altLang="en-US" dirty="0"/>
              <a:t>유지 </a:t>
            </a:r>
            <a:r>
              <a:rPr lang="ko-KR" altLang="en-US" dirty="0">
                <a:sym typeface="Wingdings" pitchFamily="2" charset="2"/>
              </a:rPr>
              <a:t></a:t>
            </a:r>
            <a:r>
              <a:rPr lang="ko-KR" altLang="en-US" dirty="0"/>
              <a:t> 다음 </a:t>
            </a:r>
            <a:r>
              <a:rPr lang="en-US" altLang="ko-KR" dirty="0"/>
              <a:t>bit </a:t>
            </a:r>
            <a:r>
              <a:rPr lang="ko-KR" altLang="en-US" dirty="0"/>
              <a:t>출력</a:t>
            </a:r>
          </a:p>
          <a:p>
            <a:pPr lvl="1"/>
            <a:r>
              <a:rPr lang="en-US" altLang="ko-KR" dirty="0"/>
              <a:t>LSB (Least </a:t>
            </a:r>
            <a:r>
              <a:rPr lang="en-US" altLang="ko-KR" dirty="0" smtClean="0"/>
              <a:t>Significant </a:t>
            </a:r>
            <a:r>
              <a:rPr lang="en-US" altLang="ko-KR" dirty="0"/>
              <a:t>Bit) </a:t>
            </a:r>
            <a:r>
              <a:rPr lang="en-US" altLang="ko-KR" dirty="0">
                <a:sym typeface="Wingdings" pitchFamily="2" charset="2"/>
              </a:rPr>
              <a:t> MSB (Most Significant Bit)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최대 전송 속도</a:t>
            </a:r>
            <a:r>
              <a:rPr lang="en-US" altLang="ko-KR" dirty="0">
                <a:sym typeface="Wingdings" pitchFamily="2" charset="2"/>
              </a:rPr>
              <a:t>: 480</a:t>
            </a:r>
            <a:r>
              <a:rPr lang="ko-KR" altLang="en-US" dirty="0">
                <a:sym typeface="Wingdings" pitchFamily="2" charset="2"/>
              </a:rPr>
              <a:t>자</a:t>
            </a:r>
          </a:p>
          <a:p>
            <a:pPr lvl="1"/>
            <a:r>
              <a:rPr lang="ko-KR" altLang="en-US" dirty="0"/>
              <a:t>신호 변환과정 거치지 않음 </a:t>
            </a:r>
            <a:r>
              <a:rPr lang="en-US" altLang="ko-KR" dirty="0"/>
              <a:t>(</a:t>
            </a:r>
            <a:r>
              <a:rPr lang="ko-KR" altLang="en-US" dirty="0"/>
              <a:t>근거리 통신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1713</TotalTime>
  <Words>1100</Words>
  <Application>Microsoft Office PowerPoint</Application>
  <PresentationFormat>화면 슬라이드 쇼(4:3)</PresentationFormat>
  <Paragraphs>559</Paragraphs>
  <Slides>46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04조선굵은고딕</vt:lpstr>
      <vt:lpstr>돋움</vt:lpstr>
      <vt:lpstr>맑은 고딕</vt:lpstr>
      <vt:lpstr>Arial</vt:lpstr>
      <vt:lpstr>Bookman Old Style</vt:lpstr>
      <vt:lpstr>Gill Sans MT</vt:lpstr>
      <vt:lpstr>Times New Roman</vt:lpstr>
      <vt:lpstr>Wingdings</vt:lpstr>
      <vt:lpstr>Wingdings 3</vt:lpstr>
      <vt:lpstr>원본</vt:lpstr>
      <vt:lpstr>실험 7. LCD에 글자 쓰기  (직렬통신 이해하기)</vt:lpstr>
      <vt:lpstr>LCD (Liquid Crystal Display)</vt:lpstr>
      <vt:lpstr>HLCD114</vt:lpstr>
      <vt:lpstr>표준코드</vt:lpstr>
      <vt:lpstr>직렬 통신</vt:lpstr>
      <vt:lpstr>PowerPoint 프레젠테이션</vt:lpstr>
      <vt:lpstr>RS232C</vt:lpstr>
      <vt:lpstr>PowerPoint 프레젠테이션</vt:lpstr>
      <vt:lpstr>직렬 통신용 보내는 신호 만들기</vt:lpstr>
      <vt:lpstr>COM_B 라는 변수의 내용을 직렬 출력</vt:lpstr>
      <vt:lpstr>COM_B 변수를 RA0 핀으로 직렬 출력하는 부 프로그램 1</vt:lpstr>
      <vt:lpstr>COM_B 변수를 RA0 핀으로 직렬 출력하는 부 프로그램 2</vt:lpstr>
      <vt:lpstr>LCD 동작시키기</vt:lpstr>
      <vt:lpstr>PowerPoint 프레젠테이션</vt:lpstr>
      <vt:lpstr>LCD에 ‘우리’라는 글자 쓰기</vt:lpstr>
      <vt:lpstr>LCD 모듈 초기화, 글자 쓰는 위치 지정, 폰트 등의 제어코드</vt:lpstr>
      <vt:lpstr>PowerPoint 프레젠테이션</vt:lpstr>
      <vt:lpstr>LCD에 표시하는 부 프로그램 만들기</vt:lpstr>
      <vt:lpstr>INDF와 FSR </vt:lpstr>
      <vt:lpstr>INDF와 FSR</vt:lpstr>
      <vt:lpstr>예6) buffer에 들어있는 내용을 LCD에 출력하는 부 프로그램</vt:lpstr>
      <vt:lpstr>예7) 부 프로그램 LCD_OUT을 이용하여 글자 표시하기</vt:lpstr>
      <vt:lpstr>직렬 통신 수신 프로그램 만들기</vt:lpstr>
      <vt:lpstr>예8) 직렬 통신 받기</vt:lpstr>
      <vt:lpstr>내장된 통신기능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송신, 수신 이용 절차</vt:lpstr>
      <vt:lpstr>송신을 위한 프로그램 순서</vt:lpstr>
      <vt:lpstr>송신을 위한 프로그램 (전송완료 인터럽트는 잘 사용하지 않음)</vt:lpstr>
      <vt:lpstr>송신부의 부프로그램화</vt:lpstr>
      <vt:lpstr>PowerPoint 프레젠테이션</vt:lpstr>
      <vt:lpstr>수신을 위한 프로그램 순서</vt:lpstr>
      <vt:lpstr>수신을 위한 프로그램 (1/2) (인터럽트를 이용하지 않는  수신)</vt:lpstr>
      <vt:lpstr>수신을 위한 프로그램 (2/2) (인터럽트를 이용한  수신)</vt:lpstr>
      <vt:lpstr>예 4) LCD에 ‘우리’ 라는 글자 쓰기</vt:lpstr>
      <vt:lpstr>예 6) buffer에 들어있는 내용을 LCD에 출력하는 부프로그램</vt:lpstr>
      <vt:lpstr>예 7) 부프로그램 LCD_OUT을 이용하여 글자 표시하기</vt:lpstr>
      <vt:lpstr>DELAY 루틴 (1/2)</vt:lpstr>
      <vt:lpstr>DELAY 루틴 (2/2)</vt:lpstr>
      <vt:lpstr>이 주의 실험 내용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2.0  Visual C++ 2008</dc:title>
  <dc:creator>Microsoft Corporation</dc:creator>
  <cp:lastModifiedBy>JHKIM</cp:lastModifiedBy>
  <cp:revision>176</cp:revision>
  <dcterms:created xsi:type="dcterms:W3CDTF">2006-10-05T04:04:58Z</dcterms:created>
  <dcterms:modified xsi:type="dcterms:W3CDTF">2017-02-27T04:51:31Z</dcterms:modified>
</cp:coreProperties>
</file>